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7" r:id="rId9"/>
    <p:sldId id="268" r:id="rId10"/>
    <p:sldId id="269" r:id="rId11"/>
    <p:sldId id="270" r:id="rId12"/>
    <p:sldId id="273" r:id="rId13"/>
    <p:sldId id="274" r:id="rId14"/>
    <p:sldId id="276" r:id="rId15"/>
    <p:sldId id="277" r:id="rId16"/>
    <p:sldId id="290" r:id="rId17"/>
    <p:sldId id="292" r:id="rId18"/>
    <p:sldId id="293" r:id="rId19"/>
    <p:sldId id="313" r:id="rId20"/>
    <p:sldId id="317" r:id="rId21"/>
    <p:sldId id="314" r:id="rId22"/>
    <p:sldId id="315" r:id="rId23"/>
    <p:sldId id="316" r:id="rId24"/>
    <p:sldId id="305" r:id="rId25"/>
    <p:sldId id="306" r:id="rId26"/>
    <p:sldId id="309" r:id="rId27"/>
    <p:sldId id="310" r:id="rId28"/>
    <p:sldId id="311" r:id="rId29"/>
    <p:sldId id="312" r:id="rId30"/>
    <p:sldId id="307" r:id="rId31"/>
    <p:sldId id="301" r:id="rId32"/>
    <p:sldId id="318" r:id="rId33"/>
  </p:sldIdLst>
  <p:sldSz cx="9144000" cy="6858000" type="screen4x3"/>
  <p:notesSz cx="9144000" cy="6858000"/>
  <p:defaultTextStyle>
    <a:defPPr>
      <a:defRPr kern="0"/>
    </a:defPPr>
  </p:defaultTextStyle>
  <p:extLst>
    <p:ext uri="{521415D9-36F7-43E2-AB2F-B90AF26B5E84}">
      <p14:sectionLst xmlns:p14="http://schemas.microsoft.com/office/powerpoint/2010/main">
        <p14:section name="Раздел по умолчанию" id="{6029B748-9B32-4717-B104-937CC2D98A5B}">
          <p14:sldIdLst>
            <p14:sldId id="256"/>
            <p14:sldId id="258"/>
            <p14:sldId id="259"/>
            <p14:sldId id="260"/>
            <p14:sldId id="261"/>
            <p14:sldId id="262"/>
            <p14:sldId id="263"/>
            <p14:sldId id="267"/>
            <p14:sldId id="268"/>
            <p14:sldId id="269"/>
            <p14:sldId id="270"/>
            <p14:sldId id="273"/>
            <p14:sldId id="274"/>
            <p14:sldId id="276"/>
            <p14:sldId id="277"/>
            <p14:sldId id="290"/>
            <p14:sldId id="292"/>
            <p14:sldId id="293"/>
            <p14:sldId id="313"/>
            <p14:sldId id="317"/>
            <p14:sldId id="314"/>
            <p14:sldId id="315"/>
            <p14:sldId id="316"/>
          </p14:sldIdLst>
        </p14:section>
        <p14:section name="Раздел без заголовка" id="{AFBB8026-3319-48ED-A09C-92B972EB2BCA}">
          <p14:sldIdLst>
            <p14:sldId id="305"/>
            <p14:sldId id="306"/>
            <p14:sldId id="309"/>
            <p14:sldId id="310"/>
            <p14:sldId id="311"/>
            <p14:sldId id="312"/>
            <p14:sldId id="307"/>
            <p14:sldId id="301"/>
            <p14:sldId id="31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52" y="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B0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B0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B0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11/20/2025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B0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11/20/2025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96844" y="203517"/>
            <a:ext cx="7750310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B0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48417" y="1609344"/>
            <a:ext cx="7221855" cy="4414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amgpgu.ru/upload/iblock/6ac/e_s_popkova_g_n_sumina_rol_vzaimokontrolya_v_aktivizatsii_poznavatelnoy_deyatelnosti_uchashchikhsya.pdf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31032" y="1048575"/>
            <a:ext cx="6573520" cy="49988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indent="270510" algn="ctr">
              <a:spcAft>
                <a:spcPts val="0"/>
              </a:spcAft>
            </a:pPr>
            <a:r>
              <a:rPr lang="ru-RU" sz="5400" dirty="0">
                <a:solidFill>
                  <a:schemeClr val="tx1"/>
                </a:solidFill>
                <a:ea typeface="Times New Roman"/>
              </a:rPr>
              <a:t>«Современные подходы к оценке учебных достижений обучающихся на начальном уровне обучения»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6844" y="203517"/>
            <a:ext cx="7750310" cy="56143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56995" marR="5080" indent="-1344930">
              <a:lnSpc>
                <a:spcPct val="100000"/>
              </a:lnSpc>
              <a:spcBef>
                <a:spcPts val="100"/>
              </a:spcBef>
            </a:pPr>
            <a:r>
              <a:rPr lang="ru-RU" sz="2800" b="1" dirty="0" smtClean="0">
                <a:solidFill>
                  <a:srgbClr val="000000"/>
                </a:solidFill>
              </a:rPr>
              <a:t>          </a:t>
            </a:r>
            <a:r>
              <a:rPr sz="2800" b="1" dirty="0" err="1" smtClean="0">
                <a:solidFill>
                  <a:srgbClr val="000000"/>
                </a:solidFill>
              </a:rPr>
              <a:t>Использование</a:t>
            </a:r>
            <a:r>
              <a:rPr sz="2800" b="1" spc="-180" dirty="0" smtClean="0">
                <a:solidFill>
                  <a:srgbClr val="000000"/>
                </a:solidFill>
              </a:rPr>
              <a:t> </a:t>
            </a:r>
            <a:r>
              <a:rPr sz="2800" b="1" dirty="0">
                <a:solidFill>
                  <a:srgbClr val="000000"/>
                </a:solidFill>
              </a:rPr>
              <a:t>системы</a:t>
            </a:r>
            <a:r>
              <a:rPr sz="2800" b="1" spc="-180" dirty="0">
                <a:solidFill>
                  <a:srgbClr val="000000"/>
                </a:solidFill>
              </a:rPr>
              <a:t> </a:t>
            </a:r>
            <a:r>
              <a:rPr sz="2800" b="1" spc="-10" dirty="0">
                <a:solidFill>
                  <a:srgbClr val="000000"/>
                </a:solidFill>
              </a:rPr>
              <a:t>контроля</a:t>
            </a:r>
            <a:r>
              <a:rPr sz="2800" b="1" spc="-175" dirty="0">
                <a:solidFill>
                  <a:srgbClr val="000000"/>
                </a:solidFill>
              </a:rPr>
              <a:t> </a:t>
            </a:r>
            <a:r>
              <a:rPr sz="2800" b="1" spc="-50" dirty="0">
                <a:solidFill>
                  <a:srgbClr val="000000"/>
                </a:solidFill>
              </a:rPr>
              <a:t>и </a:t>
            </a:r>
            <a:r>
              <a:rPr sz="2800" b="1" dirty="0" err="1" smtClean="0">
                <a:solidFill>
                  <a:srgbClr val="000000"/>
                </a:solidFill>
              </a:rPr>
              <a:t>мониторинга</a:t>
            </a:r>
            <a:r>
              <a:rPr lang="ru-RU" sz="2800" b="1" dirty="0" smtClean="0">
                <a:solidFill>
                  <a:srgbClr val="000000"/>
                </a:solidFill>
              </a:rPr>
              <a:t> платформы </a:t>
            </a:r>
            <a:r>
              <a:rPr lang="ru-RU" sz="2800" b="1" dirty="0" err="1" smtClean="0">
                <a:solidFill>
                  <a:srgbClr val="000000"/>
                </a:solidFill>
              </a:rPr>
              <a:t>Учи.ру</a:t>
            </a:r>
            <a:r>
              <a:rPr lang="ru-RU" sz="2800" b="1" dirty="0" smtClean="0">
                <a:solidFill>
                  <a:srgbClr val="000000"/>
                </a:solidFill>
              </a:rPr>
              <a:t> </a:t>
            </a:r>
            <a:br>
              <a:rPr lang="ru-RU" sz="2800" b="1" dirty="0" smtClean="0">
                <a:solidFill>
                  <a:srgbClr val="000000"/>
                </a:solidFill>
              </a:rPr>
            </a:br>
            <a:r>
              <a:rPr lang="ru-RU" sz="2800" dirty="0" smtClean="0">
                <a:solidFill>
                  <a:srgbClr val="000000"/>
                </a:solidFill>
              </a:rPr>
              <a:t>Используется для отслеживания прогресса ученика учителями и родителями. </a:t>
            </a:r>
            <a:br>
              <a:rPr lang="ru-RU" sz="2800" dirty="0" smtClean="0">
                <a:solidFill>
                  <a:srgbClr val="000000"/>
                </a:solidFill>
              </a:rPr>
            </a:br>
            <a:r>
              <a:rPr lang="ru-RU" sz="2800" dirty="0" smtClean="0">
                <a:solidFill>
                  <a:srgbClr val="000000"/>
                </a:solidFill>
              </a:rPr>
              <a:t>Преподаватели могут использовать платформу для назначения и контроля выполнения заданий, проведения олимпиад и отслеживания успеваемости по предметам, в то время как родители могут видеть успехи своего ребенка, помогая ему в обучении и участвуя в образовательном процессе</a:t>
            </a:r>
            <a:endParaRPr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84987" rIns="0" bIns="0" rtlCol="0">
            <a:spAutoFit/>
          </a:bodyPr>
          <a:lstStyle/>
          <a:p>
            <a:pPr marL="2134870">
              <a:lnSpc>
                <a:spcPct val="100000"/>
              </a:lnSpc>
              <a:spcBef>
                <a:spcPts val="100"/>
              </a:spcBef>
            </a:pPr>
            <a:r>
              <a:rPr sz="4400" b="1" i="1" dirty="0">
                <a:solidFill>
                  <a:srgbClr val="000000"/>
                </a:solidFill>
                <a:latin typeface="Times New Roman"/>
                <a:cs typeface="Times New Roman"/>
              </a:rPr>
              <a:t>Виды</a:t>
            </a:r>
            <a:r>
              <a:rPr sz="4400" b="1" i="1" spc="-13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4400" b="1" i="1" spc="-10" dirty="0">
                <a:solidFill>
                  <a:srgbClr val="000000"/>
                </a:solidFill>
                <a:latin typeface="Times New Roman"/>
                <a:cs typeface="Times New Roman"/>
              </a:rPr>
              <a:t>оценивания</a:t>
            </a:r>
            <a:endParaRPr sz="4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70310" y="1607311"/>
            <a:ext cx="6694805" cy="414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marR="6223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Times New Roman"/>
                <a:cs typeface="Times New Roman"/>
              </a:rPr>
              <a:t>В</a:t>
            </a:r>
            <a:r>
              <a:rPr sz="3600" spc="-11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начальной</a:t>
            </a:r>
            <a:r>
              <a:rPr sz="3600" spc="-11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школе </a:t>
            </a:r>
            <a:r>
              <a:rPr sz="3600" spc="-25" dirty="0">
                <a:latin typeface="Times New Roman"/>
                <a:cs typeface="Times New Roman"/>
              </a:rPr>
              <a:t>рекомендуется</a:t>
            </a:r>
            <a:r>
              <a:rPr sz="3600" spc="-120" dirty="0">
                <a:latin typeface="Times New Roman"/>
                <a:cs typeface="Times New Roman"/>
              </a:rPr>
              <a:t> </a:t>
            </a:r>
            <a:r>
              <a:rPr sz="3600" spc="-20" dirty="0">
                <a:latin typeface="Times New Roman"/>
                <a:cs typeface="Times New Roman"/>
              </a:rPr>
              <a:t>использовать</a:t>
            </a:r>
            <a:r>
              <a:rPr sz="3600" spc="-120" dirty="0">
                <a:latin typeface="Times New Roman"/>
                <a:cs typeface="Times New Roman"/>
              </a:rPr>
              <a:t> </a:t>
            </a:r>
            <a:r>
              <a:rPr sz="3600" spc="-25" dirty="0">
                <a:latin typeface="Times New Roman"/>
                <a:cs typeface="Times New Roman"/>
              </a:rPr>
              <a:t>три </a:t>
            </a:r>
            <a:r>
              <a:rPr sz="3600" dirty="0">
                <a:latin typeface="Times New Roman"/>
                <a:cs typeface="Times New Roman"/>
              </a:rPr>
              <a:t>вида</a:t>
            </a:r>
            <a:r>
              <a:rPr sz="3600" spc="-95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оценивания:</a:t>
            </a:r>
            <a:endParaRPr sz="3600" dirty="0">
              <a:latin typeface="Times New Roman"/>
              <a:cs typeface="Times New Roman"/>
            </a:endParaRPr>
          </a:p>
          <a:p>
            <a:pPr marL="287020" indent="-274320">
              <a:lnSpc>
                <a:spcPct val="100000"/>
              </a:lnSpc>
              <a:spcBef>
                <a:spcPts val="720"/>
              </a:spcBef>
              <a:buChar char="•"/>
              <a:tabLst>
                <a:tab pos="287020" algn="l"/>
              </a:tabLst>
            </a:pPr>
            <a:r>
              <a:rPr sz="3600" i="1" dirty="0">
                <a:latin typeface="Times New Roman"/>
                <a:cs typeface="Times New Roman"/>
              </a:rPr>
              <a:t>стартовую</a:t>
            </a:r>
            <a:r>
              <a:rPr sz="3600" i="1" spc="-185" dirty="0">
                <a:latin typeface="Times New Roman"/>
                <a:cs typeface="Times New Roman"/>
              </a:rPr>
              <a:t> </a:t>
            </a:r>
            <a:r>
              <a:rPr sz="3600" i="1" spc="-10" dirty="0">
                <a:latin typeface="Times New Roman"/>
                <a:cs typeface="Times New Roman"/>
              </a:rPr>
              <a:t>диагностику;</a:t>
            </a:r>
            <a:endParaRPr sz="3600" dirty="0">
              <a:latin typeface="Times New Roman"/>
              <a:cs typeface="Times New Roman"/>
            </a:endParaRPr>
          </a:p>
          <a:p>
            <a:pPr marL="287020" marR="5080" indent="-274955">
              <a:lnSpc>
                <a:spcPct val="100000"/>
              </a:lnSpc>
              <a:spcBef>
                <a:spcPts val="720"/>
              </a:spcBef>
              <a:buChar char="•"/>
              <a:tabLst>
                <a:tab pos="287020" algn="l"/>
              </a:tabLst>
            </a:pPr>
            <a:r>
              <a:rPr sz="3600" i="1" dirty="0">
                <a:latin typeface="Times New Roman"/>
                <a:cs typeface="Times New Roman"/>
              </a:rPr>
              <a:t>текущее</a:t>
            </a:r>
            <a:r>
              <a:rPr sz="3600" i="1" spc="-95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Times New Roman"/>
                <a:cs typeface="Times New Roman"/>
              </a:rPr>
              <a:t>оценивание,</a:t>
            </a:r>
            <a:r>
              <a:rPr sz="3600" i="1" spc="-95" dirty="0">
                <a:latin typeface="Times New Roman"/>
                <a:cs typeface="Times New Roman"/>
              </a:rPr>
              <a:t> </a:t>
            </a:r>
            <a:r>
              <a:rPr sz="3600" i="1" spc="-10" dirty="0">
                <a:latin typeface="Times New Roman"/>
                <a:cs typeface="Times New Roman"/>
              </a:rPr>
              <a:t>тесно связанное</a:t>
            </a:r>
            <a:r>
              <a:rPr sz="3600" i="1" spc="-12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Times New Roman"/>
                <a:cs typeface="Times New Roman"/>
              </a:rPr>
              <a:t>с</a:t>
            </a:r>
            <a:r>
              <a:rPr sz="3600" i="1" spc="-120" dirty="0">
                <a:latin typeface="Times New Roman"/>
                <a:cs typeface="Times New Roman"/>
              </a:rPr>
              <a:t> </a:t>
            </a:r>
            <a:r>
              <a:rPr sz="3600" i="1" spc="-10" dirty="0">
                <a:latin typeface="Times New Roman"/>
                <a:cs typeface="Times New Roman"/>
              </a:rPr>
              <a:t>процессом</a:t>
            </a:r>
            <a:r>
              <a:rPr sz="3600" i="1" spc="-85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обучения;</a:t>
            </a:r>
            <a:endParaRPr sz="3600" dirty="0">
              <a:latin typeface="Times New Roman"/>
              <a:cs typeface="Times New Roman"/>
            </a:endParaRPr>
          </a:p>
          <a:p>
            <a:pPr marL="400685" indent="-387985">
              <a:lnSpc>
                <a:spcPct val="100000"/>
              </a:lnSpc>
              <a:spcBef>
                <a:spcPts val="720"/>
              </a:spcBef>
              <a:buFont typeface="Times New Roman"/>
              <a:buChar char="•"/>
              <a:tabLst>
                <a:tab pos="400685" algn="l"/>
              </a:tabLst>
            </a:pPr>
            <a:r>
              <a:rPr sz="3600" i="1" dirty="0">
                <a:latin typeface="Times New Roman"/>
                <a:cs typeface="Times New Roman"/>
              </a:rPr>
              <a:t>итоговое</a:t>
            </a:r>
            <a:r>
              <a:rPr sz="3600" i="1" spc="-120" dirty="0">
                <a:latin typeface="Times New Roman"/>
                <a:cs typeface="Times New Roman"/>
              </a:rPr>
              <a:t> </a:t>
            </a:r>
            <a:r>
              <a:rPr sz="3600" i="1" spc="-10" dirty="0">
                <a:latin typeface="Times New Roman"/>
                <a:cs typeface="Times New Roman"/>
              </a:rPr>
              <a:t>оценивание.</a:t>
            </a:r>
            <a:endParaRPr sz="3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84987" rIns="0" bIns="0" rtlCol="0">
            <a:spAutoFit/>
          </a:bodyPr>
          <a:lstStyle/>
          <a:p>
            <a:pPr marL="1762125">
              <a:lnSpc>
                <a:spcPct val="100000"/>
              </a:lnSpc>
              <a:spcBef>
                <a:spcPts val="100"/>
              </a:spcBef>
            </a:pPr>
            <a:r>
              <a:rPr sz="4400" b="1" i="1" spc="-25" dirty="0">
                <a:solidFill>
                  <a:srgbClr val="000000"/>
                </a:solidFill>
                <a:latin typeface="Times New Roman"/>
                <a:cs typeface="Times New Roman"/>
              </a:rPr>
              <a:t>Методы</a:t>
            </a:r>
            <a:r>
              <a:rPr sz="4400" b="1" i="1" spc="-24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4400" b="1" i="1" spc="-10" dirty="0">
                <a:solidFill>
                  <a:srgbClr val="000000"/>
                </a:solidFill>
                <a:latin typeface="Times New Roman"/>
                <a:cs typeface="Times New Roman"/>
              </a:rPr>
              <a:t>оценивания</a:t>
            </a:r>
            <a:endParaRPr sz="4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1524000" y="1600200"/>
            <a:ext cx="7221855" cy="441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4640" marR="5080" indent="-281940">
              <a:lnSpc>
                <a:spcPct val="100000"/>
              </a:lnSpc>
              <a:spcBef>
                <a:spcPts val="100"/>
              </a:spcBef>
              <a:buChar char="•"/>
              <a:tabLst>
                <a:tab pos="294640" algn="l"/>
              </a:tabLst>
            </a:pPr>
            <a:r>
              <a:rPr b="1" spc="-30" dirty="0"/>
              <a:t>Наблюдение</a:t>
            </a:r>
            <a:r>
              <a:rPr spc="-95" dirty="0"/>
              <a:t> </a:t>
            </a:r>
            <a:r>
              <a:rPr dirty="0"/>
              <a:t>-</a:t>
            </a:r>
            <a:r>
              <a:rPr spc="-90" dirty="0"/>
              <a:t> </a:t>
            </a:r>
            <a:r>
              <a:rPr dirty="0"/>
              <a:t>метод</a:t>
            </a:r>
            <a:r>
              <a:rPr spc="-90" dirty="0"/>
              <a:t> </a:t>
            </a:r>
            <a:r>
              <a:rPr dirty="0"/>
              <a:t>сбора</a:t>
            </a:r>
            <a:r>
              <a:rPr spc="-95" dirty="0"/>
              <a:t> </a:t>
            </a:r>
            <a:r>
              <a:rPr spc="-10" dirty="0"/>
              <a:t>первичной информации</a:t>
            </a:r>
            <a:r>
              <a:rPr spc="-130" dirty="0"/>
              <a:t> </a:t>
            </a:r>
            <a:r>
              <a:rPr dirty="0"/>
              <a:t>путем</a:t>
            </a:r>
            <a:r>
              <a:rPr spc="-125" dirty="0"/>
              <a:t> </a:t>
            </a:r>
            <a:r>
              <a:rPr spc="-10" dirty="0"/>
              <a:t>непосредственной </a:t>
            </a:r>
            <a:r>
              <a:rPr dirty="0"/>
              <a:t>регистрации</a:t>
            </a:r>
            <a:r>
              <a:rPr spc="-155" dirty="0"/>
              <a:t> </a:t>
            </a:r>
            <a:r>
              <a:rPr dirty="0"/>
              <a:t>учителем</a:t>
            </a:r>
            <a:r>
              <a:rPr spc="-150" dirty="0"/>
              <a:t> </a:t>
            </a:r>
            <a:r>
              <a:rPr dirty="0"/>
              <a:t>наличия</a:t>
            </a:r>
            <a:r>
              <a:rPr spc="-150" dirty="0"/>
              <a:t> </a:t>
            </a:r>
            <a:r>
              <a:rPr spc="-10" dirty="0"/>
              <a:t>заранее </a:t>
            </a:r>
            <a:r>
              <a:rPr dirty="0"/>
              <a:t>выделенных</a:t>
            </a:r>
            <a:r>
              <a:rPr spc="-85" dirty="0"/>
              <a:t> </a:t>
            </a:r>
            <a:r>
              <a:rPr dirty="0"/>
              <a:t>им</a:t>
            </a:r>
            <a:r>
              <a:rPr spc="-90" dirty="0"/>
              <a:t> </a:t>
            </a:r>
            <a:r>
              <a:rPr spc="-20" dirty="0"/>
              <a:t>показателей</a:t>
            </a:r>
            <a:r>
              <a:rPr spc="-90" dirty="0"/>
              <a:t> </a:t>
            </a:r>
            <a:r>
              <a:rPr spc="-10" dirty="0"/>
              <a:t>какого- </a:t>
            </a:r>
            <a:r>
              <a:rPr dirty="0"/>
              <a:t>либо</a:t>
            </a:r>
            <a:r>
              <a:rPr spc="-95" dirty="0"/>
              <a:t> </a:t>
            </a:r>
            <a:r>
              <a:rPr dirty="0"/>
              <a:t>аспекта</a:t>
            </a:r>
            <a:r>
              <a:rPr spc="-100" dirty="0"/>
              <a:t> </a:t>
            </a:r>
            <a:r>
              <a:rPr dirty="0"/>
              <a:t>деятельности</a:t>
            </a:r>
            <a:r>
              <a:rPr spc="-100" dirty="0"/>
              <a:t> </a:t>
            </a:r>
            <a:r>
              <a:rPr dirty="0"/>
              <a:t>всего</a:t>
            </a:r>
            <a:r>
              <a:rPr spc="-95" dirty="0"/>
              <a:t> </a:t>
            </a:r>
            <a:r>
              <a:rPr spc="-10" dirty="0"/>
              <a:t>класса </a:t>
            </a:r>
            <a:r>
              <a:rPr dirty="0"/>
              <a:t>или</a:t>
            </a:r>
            <a:r>
              <a:rPr spc="-135" dirty="0"/>
              <a:t> </a:t>
            </a:r>
            <a:r>
              <a:rPr dirty="0"/>
              <a:t>одного</a:t>
            </a:r>
            <a:r>
              <a:rPr spc="-125" dirty="0"/>
              <a:t> </a:t>
            </a:r>
            <a:r>
              <a:rPr dirty="0"/>
              <a:t>ученика.</a:t>
            </a:r>
            <a:r>
              <a:rPr spc="-130" dirty="0"/>
              <a:t> </a:t>
            </a:r>
            <a:r>
              <a:rPr dirty="0"/>
              <a:t>Для</a:t>
            </a:r>
            <a:r>
              <a:rPr spc="-130" dirty="0"/>
              <a:t> </a:t>
            </a:r>
            <a:r>
              <a:rPr spc="-10" dirty="0"/>
              <a:t>фиксации </a:t>
            </a:r>
            <a:r>
              <a:rPr spc="-40" dirty="0"/>
              <a:t>результатов</a:t>
            </a:r>
            <a:r>
              <a:rPr spc="-110" dirty="0"/>
              <a:t> </a:t>
            </a:r>
            <a:r>
              <a:rPr spc="-30" dirty="0"/>
              <a:t>наблюдения</a:t>
            </a:r>
            <a:r>
              <a:rPr spc="-110" dirty="0"/>
              <a:t> </a:t>
            </a:r>
            <a:r>
              <a:rPr spc="-10" dirty="0"/>
              <a:t>обычно используются</a:t>
            </a:r>
            <a:r>
              <a:rPr spc="-140" dirty="0"/>
              <a:t> </a:t>
            </a:r>
            <a:r>
              <a:rPr spc="-10" dirty="0"/>
              <a:t>специальные</a:t>
            </a:r>
            <a:r>
              <a:rPr spc="-135" dirty="0"/>
              <a:t> </a:t>
            </a:r>
            <a:r>
              <a:rPr spc="-10" dirty="0"/>
              <a:t>формы </a:t>
            </a:r>
            <a:r>
              <a:rPr dirty="0"/>
              <a:t>(</a:t>
            </a:r>
            <a:r>
              <a:rPr i="1" dirty="0">
                <a:latin typeface="Times New Roman"/>
                <a:cs typeface="Times New Roman"/>
              </a:rPr>
              <a:t>листы</a:t>
            </a:r>
            <a:r>
              <a:rPr i="1" spc="-120" dirty="0">
                <a:latin typeface="Times New Roman"/>
                <a:cs typeface="Times New Roman"/>
              </a:rPr>
              <a:t> </a:t>
            </a:r>
            <a:r>
              <a:rPr i="1" spc="-10" dirty="0">
                <a:latin typeface="Times New Roman"/>
                <a:cs typeface="Times New Roman"/>
              </a:rPr>
              <a:t>наблюдений),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87449" y="367346"/>
            <a:ext cx="7085330" cy="5588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marR="5080" indent="-286385">
              <a:lnSpc>
                <a:spcPct val="100000"/>
              </a:lnSpc>
              <a:spcBef>
                <a:spcPts val="100"/>
              </a:spcBef>
              <a:buChar char="•"/>
              <a:tabLst>
                <a:tab pos="298450" algn="l"/>
              </a:tabLst>
            </a:pP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По</a:t>
            </a:r>
            <a:r>
              <a:rPr sz="3000" spc="-8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spc="-10" dirty="0">
                <a:solidFill>
                  <a:schemeClr val="tx1"/>
                </a:solidFill>
                <a:latin typeface="Times New Roman"/>
                <a:cs typeface="Times New Roman"/>
              </a:rPr>
              <a:t>ходу</a:t>
            </a:r>
            <a:r>
              <a:rPr sz="3000" spc="-8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изучения</a:t>
            </a:r>
            <a:r>
              <a:rPr sz="3000" spc="-9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темы</a:t>
            </a:r>
            <a:r>
              <a:rPr sz="3000" spc="-9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spc="-10" dirty="0">
                <a:solidFill>
                  <a:schemeClr val="tx1"/>
                </a:solidFill>
                <a:latin typeface="Times New Roman"/>
                <a:cs typeface="Times New Roman"/>
              </a:rPr>
              <a:t>индивидуальные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достижения</a:t>
            </a:r>
            <a:r>
              <a:rPr sz="3000" spc="-11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младших</a:t>
            </a:r>
            <a:r>
              <a:rPr sz="3000" spc="-9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spc="-10" dirty="0">
                <a:solidFill>
                  <a:schemeClr val="tx1"/>
                </a:solidFill>
                <a:latin typeface="Times New Roman"/>
                <a:cs typeface="Times New Roman"/>
              </a:rPr>
              <a:t>школьников удобно</a:t>
            </a:r>
            <a:r>
              <a:rPr sz="3000" spc="-7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spc="-20" dirty="0">
                <a:solidFill>
                  <a:schemeClr val="tx1"/>
                </a:solidFill>
                <a:latin typeface="Times New Roman"/>
                <a:cs typeface="Times New Roman"/>
              </a:rPr>
              <a:t>фиксировать</a:t>
            </a:r>
            <a:r>
              <a:rPr sz="3000" spc="-8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с</a:t>
            </a:r>
            <a:r>
              <a:rPr sz="3000" spc="-8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помощью</a:t>
            </a:r>
            <a:r>
              <a:rPr sz="3000" spc="-7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b="1" i="1" spc="-10" dirty="0">
                <a:solidFill>
                  <a:schemeClr val="tx1"/>
                </a:solidFill>
                <a:latin typeface="Times New Roman"/>
                <a:cs typeface="Times New Roman"/>
              </a:rPr>
              <a:t>линеек </a:t>
            </a:r>
            <a:r>
              <a:rPr sz="3000" b="1" i="1" dirty="0">
                <a:solidFill>
                  <a:schemeClr val="tx1"/>
                </a:solidFill>
                <a:latin typeface="Times New Roman"/>
                <a:cs typeface="Times New Roman"/>
              </a:rPr>
              <a:t>достижений.</a:t>
            </a:r>
            <a:r>
              <a:rPr sz="3000" i="1" spc="-12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i="1" spc="-10" dirty="0">
                <a:solidFill>
                  <a:schemeClr val="tx1"/>
                </a:solidFill>
                <a:latin typeface="Times New Roman"/>
                <a:cs typeface="Times New Roman"/>
              </a:rPr>
              <a:t>Особая</a:t>
            </a:r>
            <a:r>
              <a:rPr sz="3000" i="1" spc="-12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i="1" dirty="0">
                <a:solidFill>
                  <a:schemeClr val="tx1"/>
                </a:solidFill>
                <a:latin typeface="Times New Roman"/>
                <a:cs typeface="Times New Roman"/>
              </a:rPr>
              <a:t>ценность</a:t>
            </a:r>
            <a:r>
              <a:rPr sz="3000" i="1" spc="-12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i="1" spc="-10" dirty="0">
                <a:solidFill>
                  <a:schemeClr val="tx1"/>
                </a:solidFill>
                <a:latin typeface="Times New Roman"/>
                <a:cs typeface="Times New Roman"/>
              </a:rPr>
              <a:t>данного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приема</a:t>
            </a:r>
            <a:r>
              <a:rPr sz="3000" spc="-5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состоит</a:t>
            </a:r>
            <a:r>
              <a:rPr sz="3000" spc="-5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в</a:t>
            </a:r>
            <a:r>
              <a:rPr sz="3000" spc="-5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том,</a:t>
            </a:r>
            <a:r>
              <a:rPr sz="3000" spc="-5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что</a:t>
            </a:r>
            <a:r>
              <a:rPr sz="3000" spc="-5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он</a:t>
            </a:r>
            <a:r>
              <a:rPr sz="3000" spc="-5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spc="-10" dirty="0">
                <a:solidFill>
                  <a:schemeClr val="tx1"/>
                </a:solidFill>
                <a:latin typeface="Times New Roman"/>
                <a:cs typeface="Times New Roman"/>
              </a:rPr>
              <a:t>направлен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на</a:t>
            </a:r>
            <a:r>
              <a:rPr sz="3000" spc="-7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оценку</a:t>
            </a:r>
            <a:r>
              <a:rPr sz="3000" spc="-6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формирования</a:t>
            </a:r>
            <a:r>
              <a:rPr sz="3000" spc="-7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именно</a:t>
            </a:r>
            <a:r>
              <a:rPr sz="3000" spc="-6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spc="-10" dirty="0">
                <a:solidFill>
                  <a:schemeClr val="tx1"/>
                </a:solidFill>
                <a:latin typeface="Times New Roman"/>
                <a:cs typeface="Times New Roman"/>
              </a:rPr>
              <a:t>данного</a:t>
            </a:r>
            <a:endParaRPr sz="30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298450" marR="318135" indent="38100">
              <a:lnSpc>
                <a:spcPct val="100000"/>
              </a:lnSpc>
              <a:spcBef>
                <a:spcPts val="600"/>
              </a:spcBef>
            </a:pP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навыка,</a:t>
            </a:r>
            <a:r>
              <a:rPr sz="3000" spc="-4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а</a:t>
            </a:r>
            <a:r>
              <a:rPr sz="3000" spc="-5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не</a:t>
            </a:r>
            <a:r>
              <a:rPr sz="3000" spc="-5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личности</a:t>
            </a:r>
            <a:r>
              <a:rPr sz="3000" spc="-5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spc="-10" dirty="0">
                <a:solidFill>
                  <a:schemeClr val="tx1"/>
                </a:solidFill>
                <a:latin typeface="Times New Roman"/>
                <a:cs typeface="Times New Roman"/>
              </a:rPr>
              <a:t>ребенка</a:t>
            </a:r>
            <a:r>
              <a:rPr sz="3000" spc="-5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в</a:t>
            </a:r>
            <a:r>
              <a:rPr sz="3000" spc="-5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spc="-10" dirty="0">
                <a:solidFill>
                  <a:schemeClr val="tx1"/>
                </a:solidFill>
                <a:latin typeface="Times New Roman"/>
                <a:cs typeface="Times New Roman"/>
              </a:rPr>
              <a:t>целом.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Линейки</a:t>
            </a:r>
            <a:r>
              <a:rPr sz="3000" spc="-5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достижений</a:t>
            </a:r>
            <a:r>
              <a:rPr sz="3000" spc="-5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spc="-10" dirty="0">
                <a:solidFill>
                  <a:schemeClr val="tx1"/>
                </a:solidFill>
                <a:latin typeface="Times New Roman"/>
                <a:cs typeface="Times New Roman"/>
              </a:rPr>
              <a:t>позволяют наглядно</a:t>
            </a:r>
            <a:r>
              <a:rPr sz="3000" spc="-9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увидеть</a:t>
            </a:r>
            <a:r>
              <a:rPr sz="3000" spc="-9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как</a:t>
            </a:r>
            <a:r>
              <a:rPr sz="3000" spc="-9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spc="-10" dirty="0">
                <a:solidFill>
                  <a:schemeClr val="tx1"/>
                </a:solidFill>
                <a:latin typeface="Times New Roman"/>
                <a:cs typeface="Times New Roman"/>
              </a:rPr>
              <a:t>степень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сформированности</a:t>
            </a:r>
            <a:r>
              <a:rPr sz="3000" spc="-9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того</a:t>
            </a:r>
            <a:r>
              <a:rPr sz="3000" spc="-9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или</a:t>
            </a:r>
            <a:r>
              <a:rPr sz="3000" spc="-9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spc="-10" dirty="0">
                <a:solidFill>
                  <a:schemeClr val="tx1"/>
                </a:solidFill>
                <a:latin typeface="Times New Roman"/>
                <a:cs typeface="Times New Roman"/>
              </a:rPr>
              <a:t>иного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навыка</a:t>
            </a:r>
            <a:r>
              <a:rPr sz="3000" spc="-6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на</a:t>
            </a:r>
            <a:r>
              <a:rPr sz="3000" spc="-6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данный</a:t>
            </a:r>
            <a:r>
              <a:rPr sz="3000" spc="-6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spc="-35" dirty="0">
                <a:solidFill>
                  <a:schemeClr val="tx1"/>
                </a:solidFill>
                <a:latin typeface="Times New Roman"/>
                <a:cs typeface="Times New Roman"/>
              </a:rPr>
              <a:t>момент,</a:t>
            </a:r>
            <a:r>
              <a:rPr sz="3000" spc="-6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так</a:t>
            </a:r>
            <a:r>
              <a:rPr sz="3000" spc="-6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spc="-50" dirty="0">
                <a:solidFill>
                  <a:schemeClr val="tx1"/>
                </a:solidFill>
                <a:latin typeface="Times New Roman"/>
                <a:cs typeface="Times New Roman"/>
              </a:rPr>
              <a:t>и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индивидуальный</a:t>
            </a:r>
            <a:r>
              <a:rPr sz="3000" spc="-3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chemeClr val="tx1"/>
                </a:solidFill>
                <a:latin typeface="Times New Roman"/>
                <a:cs typeface="Times New Roman"/>
              </a:rPr>
              <a:t>прогресс</a:t>
            </a:r>
            <a:r>
              <a:rPr sz="3000" spc="-3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000" spc="-10" dirty="0">
                <a:solidFill>
                  <a:schemeClr val="tx1"/>
                </a:solidFill>
                <a:latin typeface="Times New Roman"/>
                <a:cs typeface="Times New Roman"/>
              </a:rPr>
              <a:t>ребенка.</a:t>
            </a:r>
            <a:endParaRPr sz="30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88741" y="415480"/>
            <a:ext cx="501015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i="1" spc="-25" dirty="0">
                <a:solidFill>
                  <a:srgbClr val="000000"/>
                </a:solidFill>
                <a:latin typeface="Times New Roman"/>
                <a:cs typeface="Times New Roman"/>
              </a:rPr>
              <a:t>Метод</a:t>
            </a:r>
            <a:r>
              <a:rPr sz="4400" b="1" i="1" spc="-2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4400" b="1" i="1" spc="-10" dirty="0">
                <a:solidFill>
                  <a:srgbClr val="000000"/>
                </a:solidFill>
                <a:latin typeface="Times New Roman"/>
                <a:cs typeface="Times New Roman"/>
              </a:rPr>
              <a:t>самоанализа</a:t>
            </a:r>
            <a:endParaRPr sz="4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06500" y="1222564"/>
            <a:ext cx="6438900" cy="468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 marR="5080" indent="-38735">
              <a:lnSpc>
                <a:spcPct val="100000"/>
              </a:lnSpc>
              <a:spcBef>
                <a:spcPts val="100"/>
              </a:spcBef>
            </a:pPr>
            <a:r>
              <a:rPr sz="3400" dirty="0">
                <a:solidFill>
                  <a:schemeClr val="tx1"/>
                </a:solidFill>
                <a:latin typeface="Times New Roman"/>
                <a:cs typeface="Times New Roman"/>
              </a:rPr>
              <a:t>Этот</a:t>
            </a:r>
            <a:r>
              <a:rPr sz="3400" spc="-17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dirty="0">
                <a:solidFill>
                  <a:schemeClr val="tx1"/>
                </a:solidFill>
                <a:latin typeface="Times New Roman"/>
                <a:cs typeface="Times New Roman"/>
              </a:rPr>
              <a:t>метод</a:t>
            </a:r>
            <a:r>
              <a:rPr sz="3400" spc="-17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spc="-10" dirty="0">
                <a:solidFill>
                  <a:schemeClr val="tx1"/>
                </a:solidFill>
                <a:latin typeface="Times New Roman"/>
                <a:cs typeface="Times New Roman"/>
              </a:rPr>
              <a:t>рекомендуется </a:t>
            </a:r>
            <a:r>
              <a:rPr sz="3400" spc="-20" dirty="0">
                <a:solidFill>
                  <a:schemeClr val="tx1"/>
                </a:solidFill>
                <a:latin typeface="Times New Roman"/>
                <a:cs typeface="Times New Roman"/>
              </a:rPr>
              <a:t>использовать</a:t>
            </a:r>
            <a:r>
              <a:rPr sz="3400" spc="-5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dirty="0">
                <a:solidFill>
                  <a:schemeClr val="tx1"/>
                </a:solidFill>
                <a:latin typeface="Times New Roman"/>
                <a:cs typeface="Times New Roman"/>
              </a:rPr>
              <a:t>в</a:t>
            </a:r>
            <a:r>
              <a:rPr sz="3400" spc="-5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spc="-10" dirty="0">
                <a:solidFill>
                  <a:schemeClr val="tx1"/>
                </a:solidFill>
                <a:latin typeface="Times New Roman"/>
                <a:cs typeface="Times New Roman"/>
              </a:rPr>
              <a:t>ситуациях, </a:t>
            </a:r>
            <a:r>
              <a:rPr sz="3400" dirty="0">
                <a:solidFill>
                  <a:schemeClr val="tx1"/>
                </a:solidFill>
                <a:latin typeface="Times New Roman"/>
                <a:cs typeface="Times New Roman"/>
              </a:rPr>
              <a:t>требующих</a:t>
            </a:r>
            <a:r>
              <a:rPr sz="3400" spc="-13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dirty="0">
                <a:solidFill>
                  <a:schemeClr val="tx1"/>
                </a:solidFill>
                <a:latin typeface="Times New Roman"/>
                <a:cs typeface="Times New Roman"/>
              </a:rPr>
              <a:t>от</a:t>
            </a:r>
            <a:r>
              <a:rPr sz="3400" spc="-12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spc="-10" dirty="0">
                <a:solidFill>
                  <a:schemeClr val="tx1"/>
                </a:solidFill>
                <a:latin typeface="Times New Roman"/>
                <a:cs typeface="Times New Roman"/>
              </a:rPr>
              <a:t>учащихся</a:t>
            </a:r>
            <a:r>
              <a:rPr sz="3400" spc="-13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spc="-10" dirty="0">
                <a:solidFill>
                  <a:schemeClr val="tx1"/>
                </a:solidFill>
                <a:latin typeface="Times New Roman"/>
                <a:cs typeface="Times New Roman"/>
              </a:rPr>
              <a:t>строгого самоконтроля</a:t>
            </a:r>
            <a:r>
              <a:rPr sz="3400" spc="-10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dirty="0">
                <a:solidFill>
                  <a:schemeClr val="tx1"/>
                </a:solidFill>
                <a:latin typeface="Times New Roman"/>
                <a:cs typeface="Times New Roman"/>
              </a:rPr>
              <a:t>и</a:t>
            </a:r>
            <a:r>
              <a:rPr sz="3400" spc="-10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spc="-10" dirty="0">
                <a:solidFill>
                  <a:schemeClr val="tx1"/>
                </a:solidFill>
                <a:latin typeface="Times New Roman"/>
                <a:cs typeface="Times New Roman"/>
              </a:rPr>
              <a:t>саморегуляции </a:t>
            </a:r>
            <a:r>
              <a:rPr sz="3400" dirty="0">
                <a:solidFill>
                  <a:schemeClr val="tx1"/>
                </a:solidFill>
                <a:latin typeface="Times New Roman"/>
                <a:cs typeface="Times New Roman"/>
              </a:rPr>
              <a:t>своей</a:t>
            </a:r>
            <a:r>
              <a:rPr sz="3400" spc="-11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dirty="0">
                <a:solidFill>
                  <a:schemeClr val="tx1"/>
                </a:solidFill>
                <a:latin typeface="Times New Roman"/>
                <a:cs typeface="Times New Roman"/>
              </a:rPr>
              <a:t>учебной</a:t>
            </a:r>
            <a:r>
              <a:rPr sz="3400" spc="-10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dirty="0">
                <a:solidFill>
                  <a:schemeClr val="tx1"/>
                </a:solidFill>
                <a:latin typeface="Times New Roman"/>
                <a:cs typeface="Times New Roman"/>
              </a:rPr>
              <a:t>деятельности</a:t>
            </a:r>
            <a:r>
              <a:rPr sz="3400" spc="-10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spc="-25" dirty="0">
                <a:solidFill>
                  <a:schemeClr val="tx1"/>
                </a:solidFill>
                <a:latin typeface="Times New Roman"/>
                <a:cs typeface="Times New Roman"/>
              </a:rPr>
              <a:t>на </a:t>
            </a:r>
            <a:r>
              <a:rPr sz="3400" dirty="0">
                <a:solidFill>
                  <a:schemeClr val="tx1"/>
                </a:solidFill>
                <a:latin typeface="Times New Roman"/>
                <a:cs typeface="Times New Roman"/>
              </a:rPr>
              <a:t>разных</a:t>
            </a:r>
            <a:r>
              <a:rPr sz="3400" spc="-10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dirty="0">
                <a:solidFill>
                  <a:schemeClr val="tx1"/>
                </a:solidFill>
                <a:latin typeface="Times New Roman"/>
                <a:cs typeface="Times New Roman"/>
              </a:rPr>
              <a:t>этапах</a:t>
            </a:r>
            <a:r>
              <a:rPr sz="3400" spc="-10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spc="-10" dirty="0">
                <a:solidFill>
                  <a:schemeClr val="tx1"/>
                </a:solidFill>
                <a:latin typeface="Times New Roman"/>
                <a:cs typeface="Times New Roman"/>
              </a:rPr>
              <a:t>формирования ключевых</a:t>
            </a:r>
            <a:r>
              <a:rPr sz="3400" spc="-16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spc="-10" dirty="0">
                <a:solidFill>
                  <a:schemeClr val="tx1"/>
                </a:solidFill>
                <a:latin typeface="Times New Roman"/>
                <a:cs typeface="Times New Roman"/>
              </a:rPr>
              <a:t>предметных</a:t>
            </a:r>
            <a:r>
              <a:rPr sz="3400" spc="-16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spc="-10" dirty="0">
                <a:solidFill>
                  <a:schemeClr val="tx1"/>
                </a:solidFill>
                <a:latin typeface="Times New Roman"/>
                <a:cs typeface="Times New Roman"/>
              </a:rPr>
              <a:t>умений, ключевых</a:t>
            </a:r>
            <a:r>
              <a:rPr sz="3400" spc="-11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dirty="0">
                <a:solidFill>
                  <a:schemeClr val="tx1"/>
                </a:solidFill>
                <a:latin typeface="Times New Roman"/>
                <a:cs typeface="Times New Roman"/>
              </a:rPr>
              <a:t>понятий,</a:t>
            </a:r>
            <a:r>
              <a:rPr sz="3400" spc="-11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dirty="0">
                <a:solidFill>
                  <a:schemeClr val="tx1"/>
                </a:solidFill>
                <a:latin typeface="Times New Roman"/>
                <a:cs typeface="Times New Roman"/>
              </a:rPr>
              <a:t>а</a:t>
            </a:r>
            <a:r>
              <a:rPr sz="3400" spc="-11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dirty="0">
                <a:solidFill>
                  <a:schemeClr val="tx1"/>
                </a:solidFill>
                <a:latin typeface="Times New Roman"/>
                <a:cs typeface="Times New Roman"/>
              </a:rPr>
              <a:t>также</a:t>
            </a:r>
            <a:r>
              <a:rPr sz="3400" spc="-114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400" spc="-10" dirty="0">
                <a:solidFill>
                  <a:schemeClr val="tx1"/>
                </a:solidFill>
                <a:latin typeface="Times New Roman"/>
                <a:cs typeface="Times New Roman"/>
              </a:rPr>
              <a:t>своего поведения.</a:t>
            </a:r>
            <a:endParaRPr sz="3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95169" y="374205"/>
            <a:ext cx="624649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>
                <a:solidFill>
                  <a:srgbClr val="000000"/>
                </a:solidFill>
              </a:rPr>
              <a:t>Вопросы</a:t>
            </a:r>
            <a:r>
              <a:rPr sz="4400" spc="-20" dirty="0">
                <a:solidFill>
                  <a:srgbClr val="000000"/>
                </a:solidFill>
              </a:rPr>
              <a:t> </a:t>
            </a:r>
            <a:r>
              <a:rPr sz="4400" dirty="0">
                <a:solidFill>
                  <a:srgbClr val="000000"/>
                </a:solidFill>
              </a:rPr>
              <a:t>для</a:t>
            </a:r>
            <a:r>
              <a:rPr sz="4400" spc="-15" dirty="0">
                <a:solidFill>
                  <a:srgbClr val="000000"/>
                </a:solidFill>
              </a:rPr>
              <a:t> </a:t>
            </a:r>
            <a:r>
              <a:rPr sz="4400" spc="-10" dirty="0">
                <a:solidFill>
                  <a:srgbClr val="000000"/>
                </a:solidFill>
              </a:rPr>
              <a:t>самоанализа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785937" y="3555453"/>
            <a:ext cx="5029200" cy="0"/>
          </a:xfrm>
          <a:custGeom>
            <a:avLst/>
            <a:gdLst/>
            <a:ahLst/>
            <a:cxnLst/>
            <a:rect l="l" t="t" r="r" b="b"/>
            <a:pathLst>
              <a:path w="5029200">
                <a:moveTo>
                  <a:pt x="0" y="0"/>
                </a:moveTo>
                <a:lnTo>
                  <a:pt x="5029200" y="0"/>
                </a:lnTo>
              </a:path>
            </a:pathLst>
          </a:custGeom>
          <a:ln w="124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85937" y="4347933"/>
            <a:ext cx="5029200" cy="0"/>
          </a:xfrm>
          <a:custGeom>
            <a:avLst/>
            <a:gdLst/>
            <a:ahLst/>
            <a:cxnLst/>
            <a:rect l="l" t="t" r="r" b="b"/>
            <a:pathLst>
              <a:path w="5029200">
                <a:moveTo>
                  <a:pt x="0" y="0"/>
                </a:moveTo>
                <a:lnTo>
                  <a:pt x="5029200" y="0"/>
                </a:lnTo>
              </a:path>
            </a:pathLst>
          </a:custGeom>
          <a:ln w="124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476027" y="1227645"/>
            <a:ext cx="6684645" cy="4719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9880" marR="275590" indent="-297815">
              <a:lnSpc>
                <a:spcPct val="100000"/>
              </a:lnSpc>
              <a:spcBef>
                <a:spcPts val="100"/>
              </a:spcBef>
              <a:buChar char="•"/>
              <a:tabLst>
                <a:tab pos="309880" algn="l"/>
                <a:tab pos="5815965" algn="l"/>
              </a:tabLst>
            </a:pPr>
            <a:r>
              <a:rPr sz="2400" i="1" dirty="0">
                <a:latin typeface="Times New Roman"/>
                <a:cs typeface="Times New Roman"/>
              </a:rPr>
              <a:t>Выполнение</a:t>
            </a:r>
            <a:r>
              <a:rPr sz="2400" i="1" spc="-7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этой</a:t>
            </a:r>
            <a:r>
              <a:rPr sz="2400" i="1" spc="-7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работы</a:t>
            </a:r>
            <a:r>
              <a:rPr sz="2400" i="1" spc="-7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мне</a:t>
            </a:r>
            <a:r>
              <a:rPr sz="2400" i="1" spc="-7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понравилось</a:t>
            </a:r>
            <a:r>
              <a:rPr sz="2400" i="1" spc="-70" dirty="0">
                <a:latin typeface="Times New Roman"/>
                <a:cs typeface="Times New Roman"/>
              </a:rPr>
              <a:t> </a:t>
            </a:r>
            <a:r>
              <a:rPr sz="2400" i="1" spc="-25" dirty="0">
                <a:latin typeface="Times New Roman"/>
                <a:cs typeface="Times New Roman"/>
              </a:rPr>
              <a:t>(не </a:t>
            </a:r>
            <a:r>
              <a:rPr sz="2400" i="1" dirty="0">
                <a:latin typeface="Times New Roman"/>
                <a:cs typeface="Times New Roman"/>
              </a:rPr>
              <a:t>понравилось),</a:t>
            </a:r>
            <a:r>
              <a:rPr sz="2400" i="1" spc="-65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потому</a:t>
            </a:r>
            <a:r>
              <a:rPr sz="2400" i="1" spc="-70" dirty="0">
                <a:latin typeface="Times New Roman"/>
                <a:cs typeface="Times New Roman"/>
              </a:rPr>
              <a:t> </a:t>
            </a:r>
            <a:r>
              <a:rPr sz="2400" i="1" spc="-25" dirty="0">
                <a:latin typeface="Times New Roman"/>
                <a:cs typeface="Times New Roman"/>
              </a:rPr>
              <a:t>что</a:t>
            </a:r>
            <a:r>
              <a:rPr sz="2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2400">
              <a:latin typeface="Times New Roman"/>
              <a:cs typeface="Times New Roman"/>
            </a:endParaRPr>
          </a:p>
          <a:p>
            <a:pPr marL="309245" indent="-296545">
              <a:lnSpc>
                <a:spcPct val="100000"/>
              </a:lnSpc>
              <a:spcBef>
                <a:spcPts val="480"/>
              </a:spcBef>
              <a:buChar char="•"/>
              <a:tabLst>
                <a:tab pos="309245" algn="l"/>
              </a:tabLst>
            </a:pPr>
            <a:r>
              <a:rPr sz="2400" i="1" dirty="0">
                <a:latin typeface="Times New Roman"/>
                <a:cs typeface="Times New Roman"/>
              </a:rPr>
              <a:t>Наиболее</a:t>
            </a:r>
            <a:r>
              <a:rPr sz="2400" i="1" spc="-14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трудным</a:t>
            </a:r>
            <a:r>
              <a:rPr sz="2400" i="1" spc="-140" dirty="0">
                <a:latin typeface="Times New Roman"/>
                <a:cs typeface="Times New Roman"/>
              </a:rPr>
              <a:t> </a:t>
            </a:r>
            <a:r>
              <a:rPr sz="2400" i="1" spc="-25" dirty="0">
                <a:latin typeface="Times New Roman"/>
                <a:cs typeface="Times New Roman"/>
              </a:rPr>
              <a:t>мне</a:t>
            </a:r>
            <a:endParaRPr sz="2400">
              <a:latin typeface="Times New Roman"/>
              <a:cs typeface="Times New Roman"/>
            </a:endParaRPr>
          </a:p>
          <a:p>
            <a:pPr marL="309880">
              <a:lnSpc>
                <a:spcPct val="100000"/>
              </a:lnSpc>
              <a:tabLst>
                <a:tab pos="5466715" algn="l"/>
              </a:tabLst>
            </a:pPr>
            <a:r>
              <a:rPr sz="2400" i="1" spc="-10" dirty="0">
                <a:latin typeface="Times New Roman"/>
                <a:cs typeface="Times New Roman"/>
              </a:rPr>
              <a:t>показалось</a:t>
            </a:r>
            <a:r>
              <a:rPr sz="2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2400">
              <a:latin typeface="Times New Roman"/>
              <a:cs typeface="Times New Roman"/>
            </a:endParaRPr>
          </a:p>
          <a:p>
            <a:pPr marL="309245" indent="-296545">
              <a:lnSpc>
                <a:spcPct val="100000"/>
              </a:lnSpc>
              <a:spcBef>
                <a:spcPts val="480"/>
              </a:spcBef>
              <a:buChar char="•"/>
              <a:tabLst>
                <a:tab pos="309245" algn="l"/>
              </a:tabLst>
            </a:pPr>
            <a:r>
              <a:rPr sz="2400" i="1" dirty="0">
                <a:latin typeface="Times New Roman"/>
                <a:cs typeface="Times New Roman"/>
              </a:rPr>
              <a:t>Я</a:t>
            </a:r>
            <a:r>
              <a:rPr sz="2400" i="1" spc="-9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думаю,</a:t>
            </a:r>
            <a:r>
              <a:rPr sz="2400" i="1" spc="-8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это</a:t>
            </a:r>
            <a:r>
              <a:rPr sz="2400" i="1" spc="-85" dirty="0">
                <a:latin typeface="Times New Roman"/>
                <a:cs typeface="Times New Roman"/>
              </a:rPr>
              <a:t> </a:t>
            </a:r>
            <a:r>
              <a:rPr sz="2400" i="1" spc="-25" dirty="0">
                <a:latin typeface="Times New Roman"/>
                <a:cs typeface="Times New Roman"/>
              </a:rPr>
              <a:t>потому,</a:t>
            </a:r>
            <a:r>
              <a:rPr sz="2400" i="1" spc="-80" dirty="0">
                <a:latin typeface="Times New Roman"/>
                <a:cs typeface="Times New Roman"/>
              </a:rPr>
              <a:t> </a:t>
            </a:r>
            <a:r>
              <a:rPr sz="2400" i="1" spc="-25" dirty="0">
                <a:latin typeface="Times New Roman"/>
                <a:cs typeface="Times New Roman"/>
              </a:rPr>
              <a:t>что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Font typeface="Times New Roman"/>
              <a:buChar char="•"/>
            </a:pPr>
            <a:endParaRPr sz="2400">
              <a:latin typeface="Times New Roman"/>
              <a:cs typeface="Times New Roman"/>
            </a:endParaRPr>
          </a:p>
          <a:p>
            <a:pPr marL="309245" indent="-296545">
              <a:lnSpc>
                <a:spcPct val="100000"/>
              </a:lnSpc>
              <a:buChar char="•"/>
              <a:tabLst>
                <a:tab pos="309245" algn="l"/>
              </a:tabLst>
            </a:pPr>
            <a:r>
              <a:rPr sz="2400" i="1" dirty="0">
                <a:latin typeface="Times New Roman"/>
                <a:cs typeface="Times New Roman"/>
              </a:rPr>
              <a:t>Самым</a:t>
            </a:r>
            <a:r>
              <a:rPr sz="2400" i="1" spc="-7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интересным</a:t>
            </a:r>
            <a:r>
              <a:rPr sz="2400" i="1" spc="-75" dirty="0">
                <a:latin typeface="Times New Roman"/>
                <a:cs typeface="Times New Roman"/>
              </a:rPr>
              <a:t> </a:t>
            </a:r>
            <a:r>
              <a:rPr sz="2400" i="1" spc="-20" dirty="0">
                <a:latin typeface="Times New Roman"/>
                <a:cs typeface="Times New Roman"/>
              </a:rPr>
              <a:t>было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Font typeface="Times New Roman"/>
              <a:buChar char="•"/>
            </a:pPr>
            <a:endParaRPr sz="2400">
              <a:latin typeface="Times New Roman"/>
              <a:cs typeface="Times New Roman"/>
            </a:endParaRPr>
          </a:p>
          <a:p>
            <a:pPr marL="309880" marR="5080" indent="-297815">
              <a:lnSpc>
                <a:spcPct val="100000"/>
              </a:lnSpc>
              <a:buChar char="•"/>
              <a:tabLst>
                <a:tab pos="309880" algn="l"/>
                <a:tab pos="5378450" algn="l"/>
              </a:tabLst>
            </a:pPr>
            <a:r>
              <a:rPr sz="2400" i="1" dirty="0">
                <a:latin typeface="Times New Roman"/>
                <a:cs typeface="Times New Roman"/>
              </a:rPr>
              <a:t>Если</a:t>
            </a:r>
            <a:r>
              <a:rPr sz="2400" i="1" spc="-4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бы</a:t>
            </a:r>
            <a:r>
              <a:rPr sz="2400" i="1" spc="-4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я</a:t>
            </a:r>
            <a:r>
              <a:rPr sz="2400" i="1" spc="-4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еще</a:t>
            </a:r>
            <a:r>
              <a:rPr sz="2400" i="1" spc="-4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раз</a:t>
            </a:r>
            <a:r>
              <a:rPr sz="2400" i="1" spc="-4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выполнял</a:t>
            </a:r>
            <a:r>
              <a:rPr sz="2400" i="1" spc="-4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эту</a:t>
            </a:r>
            <a:r>
              <a:rPr sz="2400" i="1" spc="-45" dirty="0">
                <a:latin typeface="Times New Roman"/>
                <a:cs typeface="Times New Roman"/>
              </a:rPr>
              <a:t> </a:t>
            </a:r>
            <a:r>
              <a:rPr sz="2400" i="1" spc="-30" dirty="0">
                <a:latin typeface="Times New Roman"/>
                <a:cs typeface="Times New Roman"/>
              </a:rPr>
              <a:t>работу,</a:t>
            </a:r>
            <a:r>
              <a:rPr sz="2400" i="1" spc="-4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то</a:t>
            </a:r>
            <a:r>
              <a:rPr sz="2400" i="1" spc="-4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я</a:t>
            </a:r>
            <a:r>
              <a:rPr sz="2400" i="1" spc="-40" dirty="0">
                <a:latin typeface="Times New Roman"/>
                <a:cs typeface="Times New Roman"/>
              </a:rPr>
              <a:t> </a:t>
            </a:r>
            <a:r>
              <a:rPr sz="2400" i="1" spc="-25" dirty="0">
                <a:latin typeface="Times New Roman"/>
                <a:cs typeface="Times New Roman"/>
              </a:rPr>
              <a:t>бы </a:t>
            </a:r>
            <a:r>
              <a:rPr sz="2400" i="1" dirty="0">
                <a:latin typeface="Times New Roman"/>
                <a:cs typeface="Times New Roman"/>
              </a:rPr>
              <a:t>сделал следующее </a:t>
            </a:r>
            <a:r>
              <a:rPr sz="2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2400">
              <a:latin typeface="Times New Roman"/>
              <a:cs typeface="Times New Roman"/>
            </a:endParaRPr>
          </a:p>
          <a:p>
            <a:pPr marL="309880" marR="5080" indent="-297815">
              <a:lnSpc>
                <a:spcPct val="100000"/>
              </a:lnSpc>
              <a:spcBef>
                <a:spcPts val="480"/>
              </a:spcBef>
              <a:buChar char="•"/>
              <a:tabLst>
                <a:tab pos="309880" algn="l"/>
                <a:tab pos="5288280" algn="l"/>
              </a:tabLst>
            </a:pPr>
            <a:r>
              <a:rPr sz="2400" i="1" dirty="0">
                <a:latin typeface="Times New Roman"/>
                <a:cs typeface="Times New Roman"/>
              </a:rPr>
              <a:t>Если</a:t>
            </a:r>
            <a:r>
              <a:rPr sz="2400" i="1" spc="-4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бы</a:t>
            </a:r>
            <a:r>
              <a:rPr sz="2400" i="1" spc="-4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я</a:t>
            </a:r>
            <a:r>
              <a:rPr sz="2400" i="1" spc="-4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еще</a:t>
            </a:r>
            <a:r>
              <a:rPr sz="2400" i="1" spc="-4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раз</a:t>
            </a:r>
            <a:r>
              <a:rPr sz="2400" i="1" spc="-4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выполнял</a:t>
            </a:r>
            <a:r>
              <a:rPr sz="2400" i="1" spc="-4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эту</a:t>
            </a:r>
            <a:r>
              <a:rPr sz="2400" i="1" spc="-45" dirty="0">
                <a:latin typeface="Times New Roman"/>
                <a:cs typeface="Times New Roman"/>
              </a:rPr>
              <a:t> </a:t>
            </a:r>
            <a:r>
              <a:rPr sz="2400" i="1" spc="-30" dirty="0">
                <a:latin typeface="Times New Roman"/>
                <a:cs typeface="Times New Roman"/>
              </a:rPr>
              <a:t>работу,</a:t>
            </a:r>
            <a:r>
              <a:rPr sz="2400" i="1" spc="-4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то</a:t>
            </a:r>
            <a:r>
              <a:rPr sz="2400" i="1" spc="-4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я</a:t>
            </a:r>
            <a:r>
              <a:rPr sz="2400" i="1" spc="-40" dirty="0">
                <a:latin typeface="Times New Roman"/>
                <a:cs typeface="Times New Roman"/>
              </a:rPr>
              <a:t> </a:t>
            </a:r>
            <a:r>
              <a:rPr sz="2400" i="1" spc="-25" dirty="0">
                <a:latin typeface="Times New Roman"/>
                <a:cs typeface="Times New Roman"/>
              </a:rPr>
              <a:t>бы </a:t>
            </a:r>
            <a:r>
              <a:rPr sz="2400" i="1" dirty="0">
                <a:latin typeface="Times New Roman"/>
                <a:cs typeface="Times New Roman"/>
              </a:rPr>
              <a:t>по-</a:t>
            </a:r>
            <a:r>
              <a:rPr sz="2400" i="1" spc="-10" dirty="0">
                <a:latin typeface="Times New Roman"/>
                <a:cs typeface="Times New Roman"/>
              </a:rPr>
              <a:t>другому</a:t>
            </a:r>
            <a:r>
              <a:rPr sz="2400" i="1" spc="-8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сделал</a:t>
            </a:r>
            <a:r>
              <a:rPr sz="2400" i="1" spc="-75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следующее</a:t>
            </a:r>
            <a:r>
              <a:rPr sz="2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08885" marR="5080" indent="-1515110">
              <a:lnSpc>
                <a:spcPct val="100000"/>
              </a:lnSpc>
              <a:spcBef>
                <a:spcPts val="100"/>
              </a:spcBef>
            </a:pPr>
            <a:r>
              <a:rPr sz="4000" b="1" dirty="0">
                <a:solidFill>
                  <a:srgbClr val="000000"/>
                </a:solidFill>
                <a:latin typeface="Times New Roman"/>
                <a:cs typeface="Times New Roman"/>
              </a:rPr>
              <a:t>Оценка</a:t>
            </a:r>
            <a:r>
              <a:rPr sz="4000" b="1" spc="-8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40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метапредметных результатов</a:t>
            </a:r>
            <a:endParaRPr sz="4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80390" marR="5080" indent="-281940">
              <a:lnSpc>
                <a:spcPct val="100000"/>
              </a:lnSpc>
              <a:spcBef>
                <a:spcPts val="100"/>
              </a:spcBef>
              <a:buChar char="•"/>
              <a:tabLst>
                <a:tab pos="580390" algn="l"/>
              </a:tabLst>
            </a:pPr>
            <a:r>
              <a:rPr b="1" dirty="0">
                <a:latin typeface="Times New Roman"/>
                <a:cs typeface="Times New Roman"/>
              </a:rPr>
              <a:t>Оценка</a:t>
            </a:r>
            <a:r>
              <a:rPr b="1" spc="-165" dirty="0">
                <a:latin typeface="Times New Roman"/>
                <a:cs typeface="Times New Roman"/>
              </a:rPr>
              <a:t> </a:t>
            </a:r>
            <a:r>
              <a:rPr b="1" spc="-10" dirty="0">
                <a:latin typeface="Times New Roman"/>
                <a:cs typeface="Times New Roman"/>
              </a:rPr>
              <a:t>метапредметных </a:t>
            </a:r>
            <a:r>
              <a:rPr b="1" spc="-40" dirty="0">
                <a:latin typeface="Times New Roman"/>
                <a:cs typeface="Times New Roman"/>
              </a:rPr>
              <a:t>результатов</a:t>
            </a:r>
            <a:r>
              <a:rPr b="1" spc="-120" dirty="0">
                <a:latin typeface="Times New Roman"/>
                <a:cs typeface="Times New Roman"/>
              </a:rPr>
              <a:t> </a:t>
            </a:r>
            <a:r>
              <a:rPr spc="-10" dirty="0"/>
              <a:t>предполагает</a:t>
            </a:r>
            <a:r>
              <a:rPr spc="-114" dirty="0"/>
              <a:t> </a:t>
            </a:r>
            <a:r>
              <a:rPr spc="-10" dirty="0"/>
              <a:t>оценку </a:t>
            </a:r>
            <a:r>
              <a:rPr dirty="0"/>
              <a:t>универсальных</a:t>
            </a:r>
            <a:r>
              <a:rPr spc="-160" dirty="0"/>
              <a:t> </a:t>
            </a:r>
            <a:r>
              <a:rPr dirty="0"/>
              <a:t>учебных</a:t>
            </a:r>
            <a:r>
              <a:rPr spc="-160" dirty="0"/>
              <a:t> </a:t>
            </a:r>
            <a:r>
              <a:rPr spc="-10" dirty="0"/>
              <a:t>действий учащихся</a:t>
            </a:r>
            <a:r>
              <a:rPr spc="-155" dirty="0"/>
              <a:t> </a:t>
            </a:r>
            <a:r>
              <a:rPr spc="-10" dirty="0"/>
              <a:t>(регулятивных, </a:t>
            </a:r>
            <a:r>
              <a:rPr spc="-25" dirty="0"/>
              <a:t>коммуникативных,</a:t>
            </a:r>
            <a:r>
              <a:rPr spc="-120" dirty="0"/>
              <a:t> </a:t>
            </a:r>
            <a:r>
              <a:rPr spc="-10" dirty="0"/>
              <a:t>познавательных), </a:t>
            </a:r>
            <a:r>
              <a:rPr spc="-55" dirty="0"/>
              <a:t>т.</a:t>
            </a:r>
            <a:r>
              <a:rPr spc="-70" dirty="0"/>
              <a:t> </a:t>
            </a:r>
            <a:r>
              <a:rPr dirty="0"/>
              <a:t>е.</a:t>
            </a:r>
            <a:r>
              <a:rPr spc="-70" dirty="0"/>
              <a:t> </a:t>
            </a:r>
            <a:r>
              <a:rPr dirty="0"/>
              <a:t>таких</a:t>
            </a:r>
            <a:r>
              <a:rPr spc="-70" dirty="0"/>
              <a:t> </a:t>
            </a:r>
            <a:r>
              <a:rPr spc="-10" dirty="0"/>
              <a:t>умственных</a:t>
            </a:r>
            <a:r>
              <a:rPr spc="-65" dirty="0"/>
              <a:t> </a:t>
            </a:r>
            <a:r>
              <a:rPr spc="-10" dirty="0"/>
              <a:t>действий </a:t>
            </a:r>
            <a:r>
              <a:rPr spc="-20" dirty="0"/>
              <a:t>обучающихся,</a:t>
            </a:r>
            <a:r>
              <a:rPr spc="-155" dirty="0"/>
              <a:t> </a:t>
            </a:r>
            <a:r>
              <a:rPr spc="-30" dirty="0"/>
              <a:t>которые</a:t>
            </a:r>
            <a:r>
              <a:rPr spc="-155" dirty="0"/>
              <a:t> </a:t>
            </a:r>
            <a:r>
              <a:rPr spc="-10" dirty="0"/>
              <a:t>направлены</a:t>
            </a:r>
            <a:r>
              <a:rPr spc="-145" dirty="0"/>
              <a:t> </a:t>
            </a:r>
            <a:r>
              <a:rPr spc="-25" dirty="0"/>
              <a:t>на </a:t>
            </a:r>
            <a:r>
              <a:rPr dirty="0"/>
              <a:t>анализ</a:t>
            </a:r>
            <a:r>
              <a:rPr spc="-75" dirty="0"/>
              <a:t> </a:t>
            </a:r>
            <a:r>
              <a:rPr dirty="0"/>
              <a:t>своей</a:t>
            </a:r>
            <a:r>
              <a:rPr spc="-80" dirty="0"/>
              <a:t> </a:t>
            </a:r>
            <a:r>
              <a:rPr spc="-10" dirty="0"/>
              <a:t>познавательной </a:t>
            </a:r>
            <a:r>
              <a:rPr dirty="0"/>
              <a:t>деятельности</a:t>
            </a:r>
            <a:r>
              <a:rPr spc="-95" dirty="0"/>
              <a:t> </a:t>
            </a:r>
            <a:r>
              <a:rPr dirty="0"/>
              <a:t>и</a:t>
            </a:r>
            <a:r>
              <a:rPr spc="-90" dirty="0"/>
              <a:t> </a:t>
            </a:r>
            <a:r>
              <a:rPr spc="-10" dirty="0"/>
              <a:t>управление</a:t>
            </a:r>
            <a:r>
              <a:rPr spc="-90" dirty="0"/>
              <a:t> </a:t>
            </a:r>
            <a:r>
              <a:rPr spc="-25" dirty="0"/>
              <a:t>ею.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00200" y="366331"/>
            <a:ext cx="6712584" cy="5796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  <a:tabLst>
                <a:tab pos="294640" algn="l"/>
              </a:tabLst>
            </a:pPr>
            <a:r>
              <a:rPr sz="3200" u="sng" dirty="0">
                <a:latin typeface="Times New Roman"/>
                <a:cs typeface="Times New Roman"/>
              </a:rPr>
              <a:t>Оценка</a:t>
            </a:r>
            <a:r>
              <a:rPr sz="3200" u="sng" spc="-170" dirty="0">
                <a:latin typeface="Times New Roman"/>
                <a:cs typeface="Times New Roman"/>
              </a:rPr>
              <a:t> </a:t>
            </a:r>
            <a:r>
              <a:rPr sz="3200" u="sng" spc="-10" dirty="0">
                <a:latin typeface="Times New Roman"/>
                <a:cs typeface="Times New Roman"/>
              </a:rPr>
              <a:t>метапредметных</a:t>
            </a:r>
            <a:r>
              <a:rPr sz="3200" u="sng" spc="-170" dirty="0">
                <a:latin typeface="Times New Roman"/>
                <a:cs typeface="Times New Roman"/>
              </a:rPr>
              <a:t> </a:t>
            </a:r>
            <a:r>
              <a:rPr sz="3200" u="sng" spc="-10" dirty="0">
                <a:latin typeface="Times New Roman"/>
                <a:cs typeface="Times New Roman"/>
              </a:rPr>
              <a:t>результатов </a:t>
            </a:r>
            <a:r>
              <a:rPr sz="3200" u="sng" dirty="0">
                <a:latin typeface="Times New Roman"/>
                <a:cs typeface="Times New Roman"/>
              </a:rPr>
              <a:t>проводится</a:t>
            </a:r>
            <a:r>
              <a:rPr sz="3200" u="sng" spc="-130" dirty="0">
                <a:latin typeface="Times New Roman"/>
                <a:cs typeface="Times New Roman"/>
              </a:rPr>
              <a:t> </a:t>
            </a:r>
            <a:r>
              <a:rPr sz="3200" u="sng" dirty="0">
                <a:latin typeface="Times New Roman"/>
                <a:cs typeface="Times New Roman"/>
              </a:rPr>
              <a:t>в</a:t>
            </a:r>
            <a:r>
              <a:rPr sz="3200" u="sng" spc="-130" dirty="0">
                <a:latin typeface="Times New Roman"/>
                <a:cs typeface="Times New Roman"/>
              </a:rPr>
              <a:t> </a:t>
            </a:r>
            <a:r>
              <a:rPr sz="3200" u="sng" spc="-20" dirty="0">
                <a:latin typeface="Times New Roman"/>
                <a:cs typeface="Times New Roman"/>
              </a:rPr>
              <a:t>ходе</a:t>
            </a:r>
            <a:r>
              <a:rPr sz="3200" u="sng" spc="-130" dirty="0">
                <a:latin typeface="Times New Roman"/>
                <a:cs typeface="Times New Roman"/>
              </a:rPr>
              <a:t> </a:t>
            </a:r>
            <a:r>
              <a:rPr sz="3200" u="sng" spc="-10" dirty="0">
                <a:latin typeface="Times New Roman"/>
                <a:cs typeface="Times New Roman"/>
              </a:rPr>
              <a:t>различных процедур:</a:t>
            </a:r>
            <a:endParaRPr sz="3200" u="sng" dirty="0">
              <a:latin typeface="Times New Roman"/>
              <a:cs typeface="Times New Roman"/>
            </a:endParaRPr>
          </a:p>
          <a:p>
            <a:pPr marL="294640" marR="1304290" indent="-281940">
              <a:lnSpc>
                <a:spcPct val="100000"/>
              </a:lnSpc>
              <a:spcBef>
                <a:spcPts val="640"/>
              </a:spcBef>
              <a:buChar char="•"/>
              <a:tabLst>
                <a:tab pos="294640" algn="l"/>
                <a:tab pos="395605" algn="l"/>
              </a:tabLst>
            </a:pPr>
            <a:r>
              <a:rPr sz="3200" dirty="0">
                <a:latin typeface="Times New Roman"/>
                <a:cs typeface="Times New Roman"/>
              </a:rPr>
              <a:t>	решение</a:t>
            </a:r>
            <a:r>
              <a:rPr sz="3200" spc="-15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задач</a:t>
            </a:r>
            <a:r>
              <a:rPr sz="3200" spc="-145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Times New Roman"/>
                <a:cs typeface="Times New Roman"/>
              </a:rPr>
              <a:t>творческого</a:t>
            </a:r>
            <a:r>
              <a:rPr sz="3200" spc="-140" dirty="0">
                <a:latin typeface="Times New Roman"/>
                <a:cs typeface="Times New Roman"/>
              </a:rPr>
              <a:t> </a:t>
            </a:r>
            <a:r>
              <a:rPr sz="3200" spc="-50" dirty="0">
                <a:latin typeface="Times New Roman"/>
                <a:cs typeface="Times New Roman"/>
              </a:rPr>
              <a:t>и </a:t>
            </a:r>
            <a:r>
              <a:rPr sz="3200" spc="-25" dirty="0">
                <a:latin typeface="Times New Roman"/>
                <a:cs typeface="Times New Roman"/>
              </a:rPr>
              <a:t>поискового</a:t>
            </a:r>
            <a:r>
              <a:rPr sz="3200" spc="-12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характера;</a:t>
            </a:r>
            <a:endParaRPr sz="3200" dirty="0">
              <a:latin typeface="Times New Roman"/>
              <a:cs typeface="Times New Roman"/>
            </a:endParaRPr>
          </a:p>
          <a:p>
            <a:pPr marL="395605" indent="-382905">
              <a:lnSpc>
                <a:spcPct val="100000"/>
              </a:lnSpc>
              <a:spcBef>
                <a:spcPts val="640"/>
              </a:spcBef>
              <a:buChar char="•"/>
              <a:tabLst>
                <a:tab pos="395605" algn="l"/>
              </a:tabLst>
            </a:pPr>
            <a:r>
              <a:rPr sz="3200" dirty="0">
                <a:latin typeface="Times New Roman"/>
                <a:cs typeface="Times New Roman"/>
              </a:rPr>
              <a:t>учебное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проектирование;</a:t>
            </a:r>
            <a:endParaRPr sz="3200" dirty="0">
              <a:latin typeface="Times New Roman"/>
              <a:cs typeface="Times New Roman"/>
            </a:endParaRPr>
          </a:p>
          <a:p>
            <a:pPr marL="395605" indent="-382905">
              <a:lnSpc>
                <a:spcPct val="100000"/>
              </a:lnSpc>
              <a:spcBef>
                <a:spcPts val="640"/>
              </a:spcBef>
              <a:buChar char="•"/>
              <a:tabLst>
                <a:tab pos="395605" algn="l"/>
              </a:tabLst>
            </a:pPr>
            <a:r>
              <a:rPr sz="3200" spc="-10" dirty="0">
                <a:latin typeface="Times New Roman"/>
                <a:cs typeface="Times New Roman"/>
              </a:rPr>
              <a:t>итоговые</a:t>
            </a:r>
            <a:r>
              <a:rPr sz="3200" spc="-135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проверочные</a:t>
            </a:r>
            <a:r>
              <a:rPr sz="3200" spc="-13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работы;</a:t>
            </a:r>
            <a:endParaRPr sz="3200" dirty="0">
              <a:latin typeface="Times New Roman"/>
              <a:cs typeface="Times New Roman"/>
            </a:endParaRPr>
          </a:p>
          <a:p>
            <a:pPr marL="294640" marR="2203450" indent="-281940">
              <a:lnSpc>
                <a:spcPct val="100000"/>
              </a:lnSpc>
              <a:spcBef>
                <a:spcPts val="640"/>
              </a:spcBef>
              <a:buChar char="•"/>
              <a:tabLst>
                <a:tab pos="294640" algn="l"/>
                <a:tab pos="395605" algn="l"/>
              </a:tabLst>
            </a:pP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35" dirty="0">
                <a:latin typeface="Times New Roman"/>
                <a:cs typeface="Times New Roman"/>
              </a:rPr>
              <a:t>комплексные</a:t>
            </a:r>
            <a:r>
              <a:rPr sz="3200" spc="-13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работы</a:t>
            </a:r>
            <a:r>
              <a:rPr sz="3200" spc="-135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Times New Roman"/>
                <a:cs typeface="Times New Roman"/>
              </a:rPr>
              <a:t>на </a:t>
            </a:r>
            <a:r>
              <a:rPr sz="3200" spc="-20" dirty="0">
                <a:latin typeface="Times New Roman"/>
                <a:cs typeface="Times New Roman"/>
              </a:rPr>
              <a:t>межпредметной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основе;</a:t>
            </a:r>
            <a:endParaRPr sz="3200" dirty="0">
              <a:latin typeface="Times New Roman"/>
              <a:cs typeface="Times New Roman"/>
            </a:endParaRPr>
          </a:p>
          <a:p>
            <a:pPr marL="294640" marR="811530" indent="-281940">
              <a:lnSpc>
                <a:spcPct val="100000"/>
              </a:lnSpc>
              <a:spcBef>
                <a:spcPts val="640"/>
              </a:spcBef>
              <a:buChar char="•"/>
              <a:tabLst>
                <a:tab pos="294640" algn="l"/>
                <a:tab pos="395605" algn="l"/>
              </a:tabLst>
            </a:pPr>
            <a:r>
              <a:rPr sz="3200" dirty="0">
                <a:latin typeface="Times New Roman"/>
                <a:cs typeface="Times New Roman"/>
              </a:rPr>
              <a:t>	мониторинг</a:t>
            </a:r>
            <a:r>
              <a:rPr sz="3200" spc="-15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сформированности </a:t>
            </a:r>
            <a:r>
              <a:rPr sz="3200" dirty="0">
                <a:latin typeface="Times New Roman"/>
                <a:cs typeface="Times New Roman"/>
              </a:rPr>
              <a:t>основных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учебных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умений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52600" y="457200"/>
            <a:ext cx="6772909" cy="48090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80415" algn="ctr">
              <a:lnSpc>
                <a:spcPct val="100000"/>
              </a:lnSpc>
              <a:spcBef>
                <a:spcPts val="100"/>
              </a:spcBef>
              <a:tabLst>
                <a:tab pos="2579370" algn="l"/>
              </a:tabLst>
            </a:pPr>
            <a:r>
              <a:rPr lang="ru-RU" sz="4000" b="1" spc="-20" dirty="0" smtClean="0">
                <a:latin typeface="Times New Roman"/>
                <a:cs typeface="Times New Roman"/>
              </a:rPr>
              <a:t>Ф</a:t>
            </a:r>
            <a:r>
              <a:rPr sz="4000" b="1" dirty="0" err="1" smtClean="0">
                <a:latin typeface="Times New Roman"/>
                <a:cs typeface="Times New Roman"/>
              </a:rPr>
              <a:t>ормы</a:t>
            </a:r>
            <a:r>
              <a:rPr sz="4000" b="1" spc="-145" dirty="0" smtClean="0">
                <a:latin typeface="Times New Roman"/>
                <a:cs typeface="Times New Roman"/>
              </a:rPr>
              <a:t> </a:t>
            </a:r>
            <a:r>
              <a:rPr sz="4000" b="1" spc="-10" dirty="0">
                <a:latin typeface="Times New Roman"/>
                <a:cs typeface="Times New Roman"/>
              </a:rPr>
              <a:t>оценки </a:t>
            </a:r>
            <a:r>
              <a:rPr sz="4000" b="1" dirty="0" err="1">
                <a:latin typeface="Times New Roman"/>
                <a:cs typeface="Times New Roman"/>
              </a:rPr>
              <a:t>метапредметных</a:t>
            </a:r>
            <a:r>
              <a:rPr sz="4000" b="1" spc="-100" dirty="0">
                <a:latin typeface="Times New Roman"/>
                <a:cs typeface="Times New Roman"/>
              </a:rPr>
              <a:t> </a:t>
            </a:r>
            <a:r>
              <a:rPr sz="4000" b="1" spc="-60" dirty="0" err="1" smtClean="0">
                <a:latin typeface="Times New Roman"/>
                <a:cs typeface="Times New Roman"/>
              </a:rPr>
              <a:t>результатов</a:t>
            </a:r>
            <a:endParaRPr sz="4000" dirty="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1435"/>
              </a:spcBef>
              <a:tabLst>
                <a:tab pos="328295" algn="l"/>
              </a:tabLst>
            </a:pPr>
            <a:endParaRPr sz="4000" dirty="0" smtClean="0">
              <a:latin typeface="Times New Roman"/>
              <a:cs typeface="Times New Roman"/>
            </a:endParaRPr>
          </a:p>
          <a:p>
            <a:pPr marL="327660" marR="384175" indent="-266065">
              <a:lnSpc>
                <a:spcPct val="100000"/>
              </a:lnSpc>
              <a:spcBef>
                <a:spcPts val="800"/>
              </a:spcBef>
              <a:buChar char="•"/>
              <a:tabLst>
                <a:tab pos="328930" algn="l"/>
              </a:tabLst>
            </a:pPr>
            <a:r>
              <a:rPr sz="4000" b="1" i="1" spc="-40" dirty="0" err="1" smtClean="0">
                <a:latin typeface="Times New Roman"/>
                <a:cs typeface="Times New Roman"/>
              </a:rPr>
              <a:t>комплексные</a:t>
            </a:r>
            <a:r>
              <a:rPr sz="4000" b="1" i="1" spc="-145" dirty="0" smtClean="0">
                <a:latin typeface="Times New Roman"/>
                <a:cs typeface="Times New Roman"/>
              </a:rPr>
              <a:t> </a:t>
            </a:r>
            <a:r>
              <a:rPr sz="4000" b="1" i="1" spc="-25" dirty="0" err="1" smtClean="0">
                <a:latin typeface="Times New Roman"/>
                <a:cs typeface="Times New Roman"/>
              </a:rPr>
              <a:t>контрольные</a:t>
            </a:r>
            <a:r>
              <a:rPr sz="4000" b="1" i="1" spc="-25" dirty="0" smtClean="0">
                <a:latin typeface="Times New Roman"/>
                <a:cs typeface="Times New Roman"/>
              </a:rPr>
              <a:t> 	</a:t>
            </a:r>
            <a:r>
              <a:rPr sz="4000" b="1" i="1" dirty="0" err="1" smtClean="0">
                <a:latin typeface="Times New Roman"/>
                <a:cs typeface="Times New Roman"/>
              </a:rPr>
              <a:t>работы</a:t>
            </a:r>
            <a:r>
              <a:rPr sz="4000" b="1" i="1" spc="-220" dirty="0" smtClean="0">
                <a:latin typeface="Times New Roman"/>
                <a:cs typeface="Times New Roman"/>
              </a:rPr>
              <a:t> </a:t>
            </a:r>
            <a:endParaRPr lang="ru-RU" sz="4000" b="1" i="1" spc="-220" dirty="0" smtClean="0">
              <a:latin typeface="Times New Roman"/>
              <a:cs typeface="Times New Roman"/>
            </a:endParaRPr>
          </a:p>
          <a:p>
            <a:pPr marL="61595" marR="384175">
              <a:lnSpc>
                <a:spcPct val="100000"/>
              </a:lnSpc>
              <a:spcBef>
                <a:spcPts val="800"/>
              </a:spcBef>
              <a:tabLst>
                <a:tab pos="328930" algn="l"/>
              </a:tabLst>
            </a:pPr>
            <a:endParaRPr sz="4000" dirty="0" smtClean="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800"/>
              </a:spcBef>
              <a:tabLst>
                <a:tab pos="328295" algn="l"/>
              </a:tabLst>
            </a:pPr>
            <a:endParaRPr sz="4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Школа ОС\Desktop\семинар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38762"/>
            <a:ext cx="7273740" cy="493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88548" y="609600"/>
            <a:ext cx="16793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2230">
              <a:lnSpc>
                <a:spcPct val="100000"/>
              </a:lnSpc>
              <a:spcBef>
                <a:spcPts val="1435"/>
              </a:spcBef>
              <a:tabLst>
                <a:tab pos="328295" algn="l"/>
              </a:tabLst>
            </a:pPr>
            <a:r>
              <a:rPr lang="ru-RU" sz="3200" b="1" i="1" spc="-10" dirty="0" smtClean="0">
                <a:latin typeface="Times New Roman"/>
                <a:cs typeface="Times New Roman"/>
              </a:rPr>
              <a:t>Проект</a:t>
            </a:r>
            <a:endParaRPr lang="ru-RU" sz="3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8078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44675" y="943419"/>
            <a:ext cx="6702425" cy="55528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2900" lvl="0" indent="-342900" algn="just" hangingPunct="0">
              <a:spcAft>
                <a:spcPts val="0"/>
              </a:spcAft>
              <a:buFont typeface="Symbol"/>
              <a:buChar char=""/>
            </a:pPr>
            <a:r>
              <a:rPr lang="ru-RU" sz="2400" kern="1400" dirty="0" smtClean="0">
                <a:effectLst/>
                <a:latin typeface="Times New Roman"/>
                <a:ea typeface="Times New Roman"/>
              </a:rPr>
              <a:t>Оценивание является постоянным процессом, </a:t>
            </a:r>
            <a:r>
              <a:rPr lang="ru-RU" sz="2400" kern="14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естественным образом интегрированным в образовательный процесс. Оценивание осуществляется практически  на каждом уроке, а не только в конце учебной четверти или года.</a:t>
            </a:r>
          </a:p>
          <a:p>
            <a:pPr marL="342900" lvl="0" indent="-342900" algn="just" hangingPunct="0">
              <a:spcAft>
                <a:spcPts val="0"/>
              </a:spcAft>
              <a:buFont typeface="Symbol"/>
              <a:buChar char=""/>
            </a:pPr>
            <a:r>
              <a:rPr lang="ru-RU" sz="2400" kern="14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Оценивание может быть только </a:t>
            </a:r>
            <a:r>
              <a:rPr lang="ru-RU" sz="2400" kern="1400" dirty="0" err="1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критериальным</a:t>
            </a:r>
            <a:r>
              <a:rPr lang="ru-RU" sz="2400" kern="14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. Критериями выступают результаты, соответствующие учебным целям.</a:t>
            </a:r>
          </a:p>
          <a:p>
            <a:pPr marL="342900" lvl="0" indent="-342900" algn="just" hangingPunct="0">
              <a:spcAft>
                <a:spcPts val="0"/>
              </a:spcAft>
              <a:buFont typeface="Symbol"/>
              <a:buChar char=""/>
            </a:pPr>
            <a:r>
              <a:rPr lang="ru-RU" sz="2400" kern="14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Критерии оценивания и алгоритм выставления отметки заранее известны педагогам и </a:t>
            </a:r>
            <a:r>
              <a:rPr lang="ru-RU" sz="2400" kern="14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обучающимся </a:t>
            </a:r>
            <a:r>
              <a:rPr lang="ru-RU" sz="2400" kern="14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и могут вырабатываться  ими                  совместно.</a:t>
            </a:r>
          </a:p>
          <a:p>
            <a:pPr marL="342900" lvl="0" indent="-342900" algn="just" hangingPunct="0">
              <a:spcAft>
                <a:spcPts val="0"/>
              </a:spcAft>
              <a:buFont typeface="Symbol"/>
              <a:buChar char=""/>
            </a:pPr>
            <a:r>
              <a:rPr lang="ru-RU" sz="2400" kern="1400" dirty="0" err="1">
                <a:latin typeface="Times New Roman"/>
                <a:ea typeface="Times New Roman"/>
              </a:rPr>
              <a:t>О</a:t>
            </a:r>
            <a:r>
              <a:rPr lang="ru-RU" sz="2400" kern="1400" dirty="0" err="1" smtClean="0">
                <a:effectLst/>
                <a:latin typeface="Times New Roman"/>
                <a:ea typeface="Times New Roman"/>
              </a:rPr>
              <a:t>бучащиеся</a:t>
            </a:r>
            <a:r>
              <a:rPr lang="ru-RU" sz="2400" kern="1400" dirty="0" smtClean="0">
                <a:effectLst/>
                <a:latin typeface="Times New Roman"/>
                <a:ea typeface="Times New Roman"/>
              </a:rPr>
              <a:t> должны включаться в контрольно-оценочную деятельность, приобретая навыки и привычку к самооценке. 	</a:t>
            </a:r>
            <a:endParaRPr lang="ru-RU" sz="2400" kern="1400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Школа ОС\Desktop\семинар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7516941" cy="508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41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054539"/>
            <a:ext cx="4572000" cy="7489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27660" marR="384175" indent="-266065">
              <a:lnSpc>
                <a:spcPct val="100000"/>
              </a:lnSpc>
              <a:spcBef>
                <a:spcPts val="800"/>
              </a:spcBef>
              <a:buChar char="•"/>
              <a:tabLst>
                <a:tab pos="328930" algn="l"/>
              </a:tabLst>
            </a:pPr>
            <a:r>
              <a:rPr lang="ru-RU" b="1" i="1" spc="-10" dirty="0" smtClean="0">
                <a:latin typeface="Times New Roman"/>
                <a:cs typeface="Times New Roman"/>
              </a:rPr>
              <a:t>портфолио</a:t>
            </a:r>
            <a:endParaRPr lang="ru-RU" dirty="0" smtClean="0">
              <a:latin typeface="Times New Roman"/>
              <a:cs typeface="Times New Roman"/>
            </a:endParaRPr>
          </a:p>
          <a:p>
            <a:pPr marL="328295" indent="-266065">
              <a:lnSpc>
                <a:spcPct val="100000"/>
              </a:lnSpc>
              <a:spcBef>
                <a:spcPts val="800"/>
              </a:spcBef>
              <a:buChar char="•"/>
              <a:tabLst>
                <a:tab pos="328295" algn="l"/>
              </a:tabLst>
            </a:pPr>
            <a:r>
              <a:rPr lang="ru-RU" b="1" i="1" spc="-30" dirty="0" smtClean="0">
                <a:latin typeface="Times New Roman"/>
                <a:cs typeface="Times New Roman"/>
              </a:rPr>
              <a:t>исследовательская</a:t>
            </a:r>
            <a:r>
              <a:rPr lang="ru-RU" b="1" i="1" spc="-90" dirty="0" smtClean="0">
                <a:latin typeface="Times New Roman"/>
                <a:cs typeface="Times New Roman"/>
              </a:rPr>
              <a:t> </a:t>
            </a:r>
            <a:r>
              <a:rPr lang="ru-RU" b="1" i="1" spc="-10" dirty="0" smtClean="0">
                <a:latin typeface="Times New Roman"/>
                <a:cs typeface="Times New Roman"/>
              </a:rPr>
              <a:t>работа</a:t>
            </a:r>
            <a:endParaRPr lang="ru-RU" dirty="0">
              <a:latin typeface="Times New Roman"/>
              <a:cs typeface="Times New Roman"/>
            </a:endParaRPr>
          </a:p>
        </p:txBody>
      </p:sp>
      <p:pic>
        <p:nvPicPr>
          <p:cNvPr id="3074" name="Picture 2" descr="C:\Users\Школа ОС\Desktop\семинар\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5"/>
          <a:stretch/>
        </p:blipFill>
        <p:spPr bwMode="auto">
          <a:xfrm rot="5400000">
            <a:off x="2419937" y="-81550"/>
            <a:ext cx="4304126" cy="797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95600" y="533400"/>
            <a:ext cx="363849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1595" marR="384175">
              <a:lnSpc>
                <a:spcPct val="100000"/>
              </a:lnSpc>
              <a:spcBef>
                <a:spcPts val="800"/>
              </a:spcBef>
              <a:tabLst>
                <a:tab pos="328930" algn="l"/>
              </a:tabLst>
            </a:pPr>
            <a:r>
              <a:rPr lang="ru-RU" sz="4400" b="1" i="1" spc="-10" dirty="0">
                <a:latin typeface="Times New Roman"/>
                <a:cs typeface="Times New Roman"/>
              </a:rPr>
              <a:t>П</a:t>
            </a:r>
            <a:r>
              <a:rPr lang="ru-RU" sz="4400" b="1" i="1" spc="-10" dirty="0" smtClean="0">
                <a:latin typeface="Times New Roman"/>
                <a:cs typeface="Times New Roman"/>
              </a:rPr>
              <a:t>ортфолио</a:t>
            </a:r>
            <a:endParaRPr lang="ru-RU" sz="4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147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609599"/>
            <a:ext cx="58214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2230">
              <a:lnSpc>
                <a:spcPct val="100000"/>
              </a:lnSpc>
              <a:spcBef>
                <a:spcPts val="800"/>
              </a:spcBef>
              <a:tabLst>
                <a:tab pos="328295" algn="l"/>
              </a:tabLst>
            </a:pPr>
            <a:r>
              <a:rPr lang="ru-RU" sz="3600" b="1" i="1" spc="-30" dirty="0">
                <a:latin typeface="Times New Roman"/>
                <a:cs typeface="Times New Roman"/>
              </a:rPr>
              <a:t>И</a:t>
            </a:r>
            <a:r>
              <a:rPr lang="ru-RU" sz="3600" b="1" i="1" spc="-30" dirty="0" smtClean="0">
                <a:latin typeface="Times New Roman"/>
                <a:cs typeface="Times New Roman"/>
              </a:rPr>
              <a:t>сследовательская</a:t>
            </a:r>
            <a:r>
              <a:rPr lang="ru-RU" sz="3600" b="1" i="1" spc="-90" dirty="0" smtClean="0">
                <a:latin typeface="Times New Roman"/>
                <a:cs typeface="Times New Roman"/>
              </a:rPr>
              <a:t> </a:t>
            </a:r>
            <a:r>
              <a:rPr lang="ru-RU" sz="3600" b="1" i="1" spc="-10" dirty="0" smtClean="0">
                <a:latin typeface="Times New Roman"/>
                <a:cs typeface="Times New Roman"/>
              </a:rPr>
              <a:t>работа</a:t>
            </a:r>
            <a:endParaRPr lang="ru-RU" sz="3600" dirty="0">
              <a:latin typeface="Times New Roman"/>
              <a:cs typeface="Times New Roman"/>
            </a:endParaRPr>
          </a:p>
        </p:txBody>
      </p:sp>
      <p:pic>
        <p:nvPicPr>
          <p:cNvPr id="4098" name="Picture 2" descr="C:\Users\Школа ОС\Desktop\семинар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725" y="1524000"/>
            <a:ext cx="6371819" cy="461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94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Школа ОС\Desktop\семинар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33400"/>
            <a:ext cx="8388838" cy="6027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29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7750310" cy="11079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Методы, используемые на уроке окружающего мира в 4 классе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990600"/>
            <a:ext cx="7221855" cy="6218625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dirty="0">
              <a:ea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a typeface="Times New Roman"/>
              </a:rPr>
              <a:t>Тема: «Река – как водный поток»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 smtClean="0">
                <a:ea typeface="Times New Roman"/>
              </a:rPr>
              <a:t>На </a:t>
            </a:r>
            <a:r>
              <a:rPr lang="ru-RU" sz="1800" b="1" dirty="0">
                <a:ea typeface="Times New Roman"/>
              </a:rPr>
              <a:t>уроке </a:t>
            </a:r>
            <a:r>
              <a:rPr lang="ru-RU" sz="1800" b="1" dirty="0" err="1">
                <a:ea typeface="Times New Roman"/>
              </a:rPr>
              <a:t>окр</a:t>
            </a:r>
            <a:r>
              <a:rPr lang="ru-RU" sz="1800" b="1" dirty="0">
                <a:ea typeface="Times New Roman"/>
              </a:rPr>
              <a:t> мир в 4 классе использовались следующие методы самооценки:</a:t>
            </a:r>
            <a:endParaRPr lang="ru-RU" sz="1800" dirty="0">
              <a:latin typeface="Calibri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u="sng" dirty="0">
                <a:ea typeface="Times New Roman"/>
              </a:rPr>
              <a:t>Самопроверка </a:t>
            </a:r>
            <a:endParaRPr lang="ru-RU" sz="1800" dirty="0">
              <a:latin typeface="Calibri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a typeface="Times New Roman"/>
              </a:rPr>
              <a:t>Ученики учатся самостоятельно оценивать себя, принимать решения, определять содержание своей деятельности</a:t>
            </a:r>
            <a:endParaRPr lang="ru-RU" sz="1800" dirty="0">
              <a:latin typeface="Calibri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a typeface="Times New Roman"/>
              </a:rPr>
              <a:t>Самостоятельность мышления во многом определяет осознанность усвоения программного материала.</a:t>
            </a:r>
            <a:endParaRPr lang="ru-RU" sz="1800" dirty="0">
              <a:latin typeface="Calibri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u="sng" dirty="0">
                <a:ea typeface="Times New Roman"/>
              </a:rPr>
              <a:t>Взаимопроверка </a:t>
            </a:r>
            <a:endParaRPr lang="ru-RU" sz="1800" dirty="0">
              <a:latin typeface="Calibri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a typeface="Times New Roman"/>
              </a:rPr>
              <a:t>Ученики анализируют ошибки других, что помогает им лучше усваивать материал. </a:t>
            </a:r>
            <a:endParaRPr lang="ru-RU" sz="1800" dirty="0">
              <a:latin typeface="Calibri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a typeface="Times New Roman"/>
              </a:rPr>
              <a:t>В ходе взаимного контроля можно увидеть взаимоотношения учеников, что влияет на их развитие. </a:t>
            </a:r>
            <a:r>
              <a:rPr lang="ru-RU" sz="1800" dirty="0">
                <a:solidFill>
                  <a:srgbClr val="0000FF"/>
                </a:solidFill>
                <a:ea typeface="Times New Roman"/>
                <a:hlinkClick r:id="rId2"/>
              </a:rPr>
              <a:t/>
            </a:r>
            <a:br>
              <a:rPr lang="ru-RU" sz="1800" dirty="0">
                <a:solidFill>
                  <a:srgbClr val="0000FF"/>
                </a:solidFill>
                <a:ea typeface="Times New Roman"/>
                <a:hlinkClick r:id="rId2"/>
              </a:rPr>
            </a:br>
            <a:endParaRPr lang="ru-RU" sz="1800" dirty="0">
              <a:latin typeface="Calibri"/>
              <a:ea typeface="Times New Roman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0597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685800"/>
            <a:ext cx="7221855" cy="6865785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u="sng" dirty="0">
                <a:solidFill>
                  <a:prstClr val="black"/>
                </a:solidFill>
                <a:ea typeface="Times New Roman"/>
              </a:rPr>
              <a:t>Взаимопроверка с эталоном </a:t>
            </a:r>
            <a:endParaRPr lang="ru-RU" sz="2000" dirty="0">
              <a:solidFill>
                <a:prstClr val="black"/>
              </a:solidFill>
              <a:latin typeface="Calibri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ea typeface="Times New Roman"/>
              </a:rPr>
              <a:t>Учащиеся учатся объективной проверке и оцениванию не только своих работ, но и работ одноклассников, сравнивая работы с эталоном.</a:t>
            </a:r>
            <a:endParaRPr lang="ru-RU" sz="2000" dirty="0">
              <a:solidFill>
                <a:prstClr val="black"/>
              </a:solidFill>
              <a:latin typeface="Calibri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u="sng" dirty="0">
                <a:solidFill>
                  <a:prstClr val="black"/>
                </a:solidFill>
                <a:ea typeface="Times New Roman"/>
              </a:rPr>
              <a:t>Ладошка «Успеха»</a:t>
            </a:r>
            <a:endParaRPr lang="ru-RU" sz="2000" dirty="0">
              <a:solidFill>
                <a:prstClr val="black"/>
              </a:solidFill>
              <a:latin typeface="Calibri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ea typeface="Times New Roman"/>
              </a:rPr>
              <a:t>Стимулировать познавательную деятельность учащихся, формировать умение самооценки.</a:t>
            </a:r>
            <a:endParaRPr lang="ru-RU" sz="2000" dirty="0">
              <a:solidFill>
                <a:prstClr val="black"/>
              </a:solidFill>
              <a:latin typeface="Calibri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u="sng" dirty="0">
                <a:solidFill>
                  <a:prstClr val="black"/>
                </a:solidFill>
                <a:ea typeface="Times New Roman"/>
              </a:rPr>
              <a:t>Рефлексия «Яблоня»</a:t>
            </a:r>
            <a:endParaRPr lang="ru-RU" sz="2000" dirty="0">
              <a:solidFill>
                <a:prstClr val="black"/>
              </a:solidFill>
              <a:latin typeface="Calibri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ea typeface="Times New Roman"/>
              </a:rPr>
              <a:t>Дать полную картину успешности деятельности детей на уроке.</a:t>
            </a:r>
            <a:endParaRPr lang="ru-RU" sz="2000" dirty="0">
              <a:solidFill>
                <a:prstClr val="black"/>
              </a:solidFill>
              <a:latin typeface="Calibri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ea typeface="Times New Roman"/>
              </a:rPr>
              <a:t>Рефлексия позволяет приучить ученика к самоконтролю, самооценке, саморегулированию и формированию привычки к осмыслению событий, проблем, жизни.</a:t>
            </a:r>
            <a:endParaRPr lang="ru-RU" sz="2000" dirty="0">
              <a:solidFill>
                <a:prstClr val="black"/>
              </a:solidFill>
              <a:latin typeface="Calibri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7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750310" cy="1661993"/>
          </a:xfrm>
        </p:spPr>
        <p:txBody>
          <a:bodyPr/>
          <a:lstStyle/>
          <a:p>
            <a:pPr algn="ctr"/>
            <a:r>
              <a:rPr lang="ru-RU" b="1" dirty="0">
                <a:solidFill>
                  <a:prstClr val="black"/>
                </a:solidFill>
              </a:rPr>
              <a:t>Методы, используемые на уроке русского языка в 3 классе</a:t>
            </a:r>
            <a:br>
              <a:rPr lang="ru-RU" b="1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524000" y="1600200"/>
            <a:ext cx="7221855" cy="4247317"/>
          </a:xfrm>
        </p:spPr>
        <p:txBody>
          <a:bodyPr/>
          <a:lstStyle/>
          <a:p>
            <a:pPr algn="ctr"/>
            <a:r>
              <a:rPr lang="ru-RU" dirty="0" smtClean="0"/>
              <a:t>Тема: «Состав слова»</a:t>
            </a:r>
          </a:p>
          <a:p>
            <a:pPr algn="ctr"/>
            <a:endParaRPr lang="ru-RU" dirty="0" smtClean="0"/>
          </a:p>
          <a:p>
            <a:pPr lvl="0" indent="449580" algn="just">
              <a:lnSpc>
                <a:spcPct val="150000"/>
              </a:lnSpc>
            </a:pPr>
            <a:r>
              <a:rPr lang="ru-RU" sz="2000" dirty="0">
                <a:solidFill>
                  <a:prstClr val="black"/>
                </a:solidFill>
                <a:ea typeface="Calibri"/>
              </a:rPr>
              <a:t>Фрагмент показывает вариант применения метода «Таблица показателей правильного выполнения заданий». Предполагается, что данная работа проводится при изучении каждого нового материала. Таблица позволяет наглядно увидеть ученикам свой прогресс, а учителю – своевременно определить трудности обучающегося. 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702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750310" cy="1661993"/>
          </a:xfrm>
        </p:spPr>
        <p:txBody>
          <a:bodyPr/>
          <a:lstStyle/>
          <a:p>
            <a:pPr algn="ctr"/>
            <a:r>
              <a:rPr lang="ru-RU" b="1" dirty="0">
                <a:solidFill>
                  <a:prstClr val="black"/>
                </a:solidFill>
                <a:ea typeface="Calibri"/>
              </a:rPr>
              <a:t>«Таблица показателей правильного выполнения заданий»</a:t>
            </a:r>
            <a:r>
              <a:rPr lang="ru-RU" b="1" dirty="0">
                <a:solidFill>
                  <a:prstClr val="black"/>
                </a:solidFill>
              </a:rPr>
              <a:t/>
            </a:r>
            <a:br>
              <a:rPr lang="ru-RU" b="1" dirty="0">
                <a:solidFill>
                  <a:prstClr val="black"/>
                </a:solidFill>
              </a:rPr>
            </a:b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348417" y="1609344"/>
            <a:ext cx="7221855" cy="4715256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4186298"/>
              </p:ext>
            </p:extLst>
          </p:nvPr>
        </p:nvGraphicFramePr>
        <p:xfrm>
          <a:off x="2743200" y="1295400"/>
          <a:ext cx="8686800" cy="5819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Документ" r:id="rId3" imgW="6069141" imgH="4065722" progId="Word.Document.12">
                  <p:embed/>
                </p:oleObj>
              </mc:Choice>
              <mc:Fallback>
                <p:oleObj name="Документ" r:id="rId3" imgW="6069141" imgH="406572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43200" y="1295400"/>
                        <a:ext cx="8686800" cy="58192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713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    Методы</a:t>
            </a:r>
            <a:r>
              <a:rPr lang="ru-RU" b="1" dirty="0">
                <a:solidFill>
                  <a:prstClr val="black"/>
                </a:solidFill>
              </a:rPr>
              <a:t>, используемые на уроке </a:t>
            </a:r>
            <a:r>
              <a:rPr lang="ru-RU" b="1" dirty="0" smtClean="0">
                <a:solidFill>
                  <a:prstClr val="black"/>
                </a:solidFill>
              </a:rPr>
              <a:t> математики </a:t>
            </a:r>
            <a:r>
              <a:rPr lang="ru-RU" b="1" dirty="0">
                <a:solidFill>
                  <a:prstClr val="black"/>
                </a:solidFill>
              </a:rPr>
              <a:t>в </a:t>
            </a:r>
            <a:r>
              <a:rPr lang="ru-RU" b="1" dirty="0" smtClean="0">
                <a:solidFill>
                  <a:prstClr val="black"/>
                </a:solidFill>
              </a:rPr>
              <a:t>1 </a:t>
            </a:r>
            <a:r>
              <a:rPr lang="ru-RU" b="1" dirty="0">
                <a:solidFill>
                  <a:prstClr val="black"/>
                </a:solidFill>
              </a:rPr>
              <a:t>классе</a:t>
            </a:r>
            <a:br>
              <a:rPr lang="ru-RU" b="1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000" b="1" dirty="0" smtClean="0"/>
              <a:t>Тема: </a:t>
            </a:r>
            <a:r>
              <a:rPr lang="ru-RU" sz="2000" b="1" dirty="0">
                <a:ea typeface="Times New Roman"/>
              </a:rPr>
              <a:t>«Распознавание геометрических фигур: точка, отрезок. Точка. Кривая линия. Прямая линия</a:t>
            </a:r>
            <a:r>
              <a:rPr lang="ru-RU" sz="2000" b="1" dirty="0" smtClean="0">
                <a:ea typeface="Times New Roman"/>
              </a:rPr>
              <a:t>»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F1115"/>
                </a:solidFill>
                <a:ea typeface="Times New Roman"/>
              </a:rPr>
              <a:t>Актуальность этапа закрепления заключается в его ключевой </a:t>
            </a:r>
            <a:r>
              <a:rPr lang="ru-RU" sz="2000" dirty="0" smtClean="0">
                <a:solidFill>
                  <a:srgbClr val="0F1115"/>
                </a:solidFill>
                <a:ea typeface="Times New Roman"/>
              </a:rPr>
              <a:t>   роли </a:t>
            </a:r>
            <a:r>
              <a:rPr lang="ru-RU" sz="2000" dirty="0">
                <a:solidFill>
                  <a:srgbClr val="0F1115"/>
                </a:solidFill>
                <a:ea typeface="Times New Roman"/>
              </a:rPr>
              <a:t>для формирования у первоклассников не только предметных знаний, но и основ оценочной самостоятельности. В соответствии с современными подходами, оценивание на начальном уровне обучения носит </a:t>
            </a:r>
            <a:r>
              <a:rPr lang="ru-RU" sz="2000" dirty="0" err="1">
                <a:solidFill>
                  <a:srgbClr val="0F1115"/>
                </a:solidFill>
                <a:ea typeface="Times New Roman"/>
              </a:rPr>
              <a:t>безотметочный</a:t>
            </a:r>
            <a:r>
              <a:rPr lang="ru-RU" sz="2000" dirty="0">
                <a:solidFill>
                  <a:srgbClr val="0F1115"/>
                </a:solidFill>
                <a:ea typeface="Times New Roman"/>
              </a:rPr>
              <a:t>, формирующий и </a:t>
            </a:r>
            <a:r>
              <a:rPr lang="ru-RU" sz="2000" dirty="0" err="1">
                <a:solidFill>
                  <a:srgbClr val="0F1115"/>
                </a:solidFill>
                <a:ea typeface="Times New Roman"/>
              </a:rPr>
              <a:t>критериальный</a:t>
            </a:r>
            <a:r>
              <a:rPr lang="ru-RU" sz="2000" dirty="0">
                <a:solidFill>
                  <a:srgbClr val="0F1115"/>
                </a:solidFill>
                <a:ea typeface="Times New Roman"/>
              </a:rPr>
              <a:t> характер. Его цель — не констатировать результат, а проанализировать процесс обучения, оказать своевременную поддержку и развить у ребенка способность к самооценке.</a:t>
            </a:r>
            <a:endParaRPr lang="ru-RU" sz="2000" kern="100" dirty="0">
              <a:ea typeface="Calibri"/>
            </a:endParaRPr>
          </a:p>
          <a:p>
            <a:pPr algn="ct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6325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6844" y="203517"/>
            <a:ext cx="7750310" cy="11079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   Использованные методы оценивания: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47800" y="1600200"/>
            <a:ext cx="7221855" cy="5170646"/>
          </a:xfrm>
        </p:spPr>
        <p:txBody>
          <a:bodyPr/>
          <a:lstStyle/>
          <a:p>
            <a:pPr algn="l"/>
            <a:r>
              <a:rPr lang="ru-RU" sz="2400" dirty="0" smtClean="0"/>
              <a:t>1. Символическое (знаковое) оценивание и самооценка. (Данный метод формирует у первоклассников основы навыка </a:t>
            </a:r>
            <a:r>
              <a:rPr lang="ru-RU" sz="2400" dirty="0" err="1" smtClean="0"/>
              <a:t>критериальной</a:t>
            </a:r>
            <a:r>
              <a:rPr lang="ru-RU" sz="2400" dirty="0" smtClean="0"/>
              <a:t> самооценки. Ученики учатся самостоятельно анализировать свою работу)</a:t>
            </a:r>
          </a:p>
          <a:p>
            <a:pPr algn="l"/>
            <a:r>
              <a:rPr lang="ru-RU" sz="2400" dirty="0" smtClean="0"/>
              <a:t>    2.  </a:t>
            </a:r>
            <a:r>
              <a:rPr lang="ru-RU" sz="2400" dirty="0" err="1" smtClean="0"/>
              <a:t>Взаимооценка</a:t>
            </a:r>
            <a:r>
              <a:rPr lang="ru-RU" sz="2400" dirty="0" smtClean="0"/>
              <a:t> (снижает тревожность, учит детей работать в сотрудничестве, видеть ошибки не как неудачу, а как точку роста)</a:t>
            </a:r>
          </a:p>
          <a:p>
            <a:pPr algn="l"/>
            <a:r>
              <a:rPr lang="ru-RU" sz="2400" dirty="0" smtClean="0"/>
              <a:t>3. Практико-ориентированное оценивание (оценка заключается не в слове «правильно», а в умении аргументировать. Может ли ученик, опираясь на признаки, доказать свою точку зрения. Оценивается не просто знание факта, а </a:t>
            </a:r>
            <a:r>
              <a:rPr lang="ru-RU" sz="2400" dirty="0" err="1" smtClean="0"/>
              <a:t>сформированность</a:t>
            </a:r>
            <a:r>
              <a:rPr lang="ru-RU" sz="2400" dirty="0" smtClean="0"/>
              <a:t> логического универсального действия)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1331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5062" y="1607311"/>
            <a:ext cx="6102985" cy="3865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 marR="5080" indent="-38735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Times New Roman"/>
                <a:cs typeface="Times New Roman"/>
              </a:rPr>
              <a:t>Система</a:t>
            </a:r>
            <a:r>
              <a:rPr sz="3600" spc="-14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оценивания</a:t>
            </a:r>
            <a:r>
              <a:rPr sz="3600" spc="-14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позволяет </a:t>
            </a:r>
            <a:r>
              <a:rPr sz="3600" spc="-20" dirty="0">
                <a:latin typeface="Times New Roman"/>
                <a:cs typeface="Times New Roman"/>
              </a:rPr>
              <a:t>отслеживать</a:t>
            </a:r>
            <a:r>
              <a:rPr sz="3600" spc="-110" dirty="0">
                <a:latin typeface="Times New Roman"/>
                <a:cs typeface="Times New Roman"/>
              </a:rPr>
              <a:t> </a:t>
            </a:r>
            <a:r>
              <a:rPr sz="3600" b="1" i="1" spc="-10" dirty="0">
                <a:latin typeface="Times New Roman"/>
                <a:cs typeface="Times New Roman"/>
              </a:rPr>
              <a:t>индивидуальный </a:t>
            </a:r>
            <a:r>
              <a:rPr sz="3600" b="1" i="1" dirty="0" err="1">
                <a:latin typeface="Times New Roman"/>
                <a:cs typeface="Times New Roman"/>
              </a:rPr>
              <a:t>прогресс</a:t>
            </a:r>
            <a:r>
              <a:rPr sz="3600" b="1" i="1" spc="-110" dirty="0">
                <a:latin typeface="Times New Roman"/>
                <a:cs typeface="Times New Roman"/>
              </a:rPr>
              <a:t> </a:t>
            </a:r>
            <a:r>
              <a:rPr lang="ru-RU" sz="3600" b="1" i="1" spc="-110" dirty="0" smtClean="0">
                <a:latin typeface="Times New Roman"/>
                <a:cs typeface="Times New Roman"/>
              </a:rPr>
              <a:t>об</a:t>
            </a:r>
            <a:r>
              <a:rPr sz="3600" b="1" i="1" dirty="0" err="1" smtClean="0">
                <a:latin typeface="Times New Roman"/>
                <a:cs typeface="Times New Roman"/>
              </a:rPr>
              <a:t>уча</a:t>
            </a:r>
            <a:r>
              <a:rPr lang="ru-RU" sz="3600" b="1" i="1" dirty="0" smtClean="0">
                <a:latin typeface="Times New Roman"/>
                <a:cs typeface="Times New Roman"/>
              </a:rPr>
              <a:t>ю</a:t>
            </a:r>
            <a:r>
              <a:rPr sz="3600" b="1" i="1" dirty="0" err="1" smtClean="0">
                <a:latin typeface="Times New Roman"/>
                <a:cs typeface="Times New Roman"/>
              </a:rPr>
              <a:t>щихся</a:t>
            </a:r>
            <a:r>
              <a:rPr sz="3600" b="1" i="1" spc="-110" dirty="0" smtClean="0">
                <a:latin typeface="Times New Roman"/>
                <a:cs typeface="Times New Roman"/>
              </a:rPr>
              <a:t> </a:t>
            </a:r>
            <a:r>
              <a:rPr sz="3600" b="1" i="1" spc="-50" dirty="0">
                <a:latin typeface="Times New Roman"/>
                <a:cs typeface="Times New Roman"/>
              </a:rPr>
              <a:t>в </a:t>
            </a:r>
            <a:r>
              <a:rPr sz="3600" b="1" i="1" dirty="0">
                <a:latin typeface="Times New Roman"/>
                <a:cs typeface="Times New Roman"/>
              </a:rPr>
              <a:t>достижении</a:t>
            </a:r>
            <a:r>
              <a:rPr sz="3600" b="1" i="1" spc="-9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планируемых </a:t>
            </a:r>
            <a:r>
              <a:rPr sz="3600" spc="-40" dirty="0">
                <a:latin typeface="Times New Roman"/>
                <a:cs typeface="Times New Roman"/>
              </a:rPr>
              <a:t>результатов,</a:t>
            </a:r>
            <a:r>
              <a:rPr sz="3600" spc="-135" dirty="0">
                <a:latin typeface="Times New Roman"/>
                <a:cs typeface="Times New Roman"/>
              </a:rPr>
              <a:t> </a:t>
            </a:r>
            <a:r>
              <a:rPr sz="3600" spc="-10" dirty="0">
                <a:solidFill>
                  <a:schemeClr val="tx1"/>
                </a:solidFill>
                <a:latin typeface="Times New Roman"/>
                <a:cs typeface="Times New Roman"/>
              </a:rPr>
              <a:t>обеспечивать </a:t>
            </a:r>
            <a:r>
              <a:rPr sz="3600" dirty="0">
                <a:solidFill>
                  <a:schemeClr val="tx1"/>
                </a:solidFill>
                <a:latin typeface="Times New Roman"/>
                <a:cs typeface="Times New Roman"/>
              </a:rPr>
              <a:t>обратную</a:t>
            </a:r>
            <a:r>
              <a:rPr sz="3600" spc="-12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600" dirty="0">
                <a:solidFill>
                  <a:schemeClr val="tx1"/>
                </a:solidFill>
                <a:latin typeface="Times New Roman"/>
                <a:cs typeface="Times New Roman"/>
              </a:rPr>
              <a:t>связь</a:t>
            </a:r>
            <a:r>
              <a:rPr sz="3600" spc="-12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600" dirty="0">
                <a:solidFill>
                  <a:schemeClr val="tx1"/>
                </a:solidFill>
                <a:latin typeface="Times New Roman"/>
                <a:cs typeface="Times New Roman"/>
              </a:rPr>
              <a:t>для</a:t>
            </a:r>
            <a:r>
              <a:rPr sz="3600" spc="-12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600" spc="-10" dirty="0">
                <a:solidFill>
                  <a:schemeClr val="tx1"/>
                </a:solidFill>
                <a:latin typeface="Times New Roman"/>
                <a:cs typeface="Times New Roman"/>
              </a:rPr>
              <a:t>учителей, </a:t>
            </a:r>
            <a:r>
              <a:rPr lang="ru-RU" sz="3600" spc="-10" dirty="0" smtClean="0">
                <a:solidFill>
                  <a:schemeClr val="tx1"/>
                </a:solidFill>
                <a:latin typeface="Times New Roman"/>
                <a:cs typeface="Times New Roman"/>
              </a:rPr>
              <a:t>об</a:t>
            </a:r>
            <a:r>
              <a:rPr sz="3600" spc="-1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уча</a:t>
            </a:r>
            <a:r>
              <a:rPr lang="ru-RU" sz="3600" spc="-10" dirty="0" smtClean="0">
                <a:solidFill>
                  <a:schemeClr val="tx1"/>
                </a:solidFill>
                <a:latin typeface="Times New Roman"/>
                <a:cs typeface="Times New Roman"/>
              </a:rPr>
              <a:t>ю</a:t>
            </a:r>
            <a:r>
              <a:rPr sz="3600" spc="-1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щихся</a:t>
            </a:r>
            <a:r>
              <a:rPr sz="3600" spc="-80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600" dirty="0">
                <a:solidFill>
                  <a:schemeClr val="tx1"/>
                </a:solidFill>
                <a:latin typeface="Times New Roman"/>
                <a:cs typeface="Times New Roman"/>
              </a:rPr>
              <a:t>и</a:t>
            </a:r>
            <a:r>
              <a:rPr sz="3600" spc="-8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600" spc="-10" dirty="0">
                <a:solidFill>
                  <a:schemeClr val="tx1"/>
                </a:solidFill>
                <a:latin typeface="Times New Roman"/>
                <a:cs typeface="Times New Roman"/>
              </a:rPr>
              <a:t>родителей</a:t>
            </a:r>
            <a:r>
              <a:rPr sz="3600" spc="-10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sz="36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750310" cy="2523768"/>
          </a:xfrm>
        </p:spPr>
        <p:txBody>
          <a:bodyPr/>
          <a:lstStyle/>
          <a:p>
            <a:pPr algn="ctr"/>
            <a:r>
              <a:rPr lang="ru-RU" b="1" dirty="0">
                <a:solidFill>
                  <a:prstClr val="black"/>
                </a:solidFill>
              </a:rPr>
              <a:t>Методы, используемые на уроке </a:t>
            </a:r>
            <a:r>
              <a:rPr lang="ru-RU" b="1" dirty="0" smtClean="0">
                <a:solidFill>
                  <a:prstClr val="black"/>
                </a:solidFill>
              </a:rPr>
              <a:t>литературного чтения во 2 классе</a:t>
            </a:r>
            <a:br>
              <a:rPr lang="ru-RU" b="1" dirty="0" smtClean="0">
                <a:solidFill>
                  <a:prstClr val="black"/>
                </a:solidFill>
              </a:rPr>
            </a:br>
            <a:r>
              <a:rPr lang="ru-RU" b="1" dirty="0" smtClean="0">
                <a:solidFill>
                  <a:prstClr val="black"/>
                </a:solidFill>
              </a:rPr>
              <a:t/>
            </a:r>
            <a:br>
              <a:rPr lang="ru-RU" b="1" dirty="0" smtClean="0">
                <a:solidFill>
                  <a:prstClr val="black"/>
                </a:solidFill>
              </a:rPr>
            </a:br>
            <a:r>
              <a:rPr lang="ru-RU" b="1" dirty="0" smtClean="0">
                <a:solidFill>
                  <a:prstClr val="black"/>
                </a:solidFill>
              </a:rPr>
              <a:t>  </a:t>
            </a:r>
            <a:r>
              <a:rPr lang="ru-RU" sz="2000" b="1" dirty="0" smtClean="0">
                <a:solidFill>
                  <a:prstClr val="black"/>
                </a:solidFill>
              </a:rPr>
              <a:t>Тема: </a:t>
            </a:r>
            <a:r>
              <a:rPr lang="ru-RU" sz="2000" b="1" dirty="0" smtClean="0">
                <a:solidFill>
                  <a:schemeClr val="tx1"/>
                </a:solidFill>
              </a:rPr>
              <a:t>«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Сказка-выражение народной мудрости на примере сказки «Лиса и Тетерев »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752600"/>
            <a:ext cx="7221855" cy="4001095"/>
          </a:xfrm>
        </p:spPr>
        <p:txBody>
          <a:bodyPr/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ru-RU" sz="2000" dirty="0" smtClean="0">
              <a:ea typeface="Calibri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ru-RU" sz="2000" dirty="0">
              <a:ea typeface="Calibri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ru-RU" sz="2000" dirty="0" smtClean="0">
              <a:ea typeface="Calibri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ea typeface="Calibri"/>
              </a:rPr>
              <a:t>В </a:t>
            </a:r>
            <a:r>
              <a:rPr lang="ru-RU" sz="2000" dirty="0">
                <a:ea typeface="Calibri"/>
              </a:rPr>
              <a:t>данном фрагменте продемонстрирован метод </a:t>
            </a:r>
            <a:r>
              <a:rPr lang="ru-RU" sz="2000" dirty="0" err="1">
                <a:ea typeface="Calibri"/>
              </a:rPr>
              <a:t>критериального</a:t>
            </a:r>
            <a:r>
              <a:rPr lang="ru-RU" sz="2000" dirty="0">
                <a:ea typeface="Calibri"/>
              </a:rPr>
              <a:t> </a:t>
            </a:r>
            <a:r>
              <a:rPr lang="ru-RU" sz="2000" dirty="0" err="1">
                <a:ea typeface="Calibri"/>
              </a:rPr>
              <a:t>самооценивания</a:t>
            </a:r>
            <a:r>
              <a:rPr lang="ru-RU" sz="2000" dirty="0">
                <a:ea typeface="Calibri"/>
              </a:rPr>
              <a:t>. Метод способствует развитию мотивации к учебной задаче; формированию осознания ответственности за свои учебные действия; развитию умения оценивать свои результаты, находить ошибки и исправлять их.</a:t>
            </a:r>
            <a:endParaRPr lang="ru-RU" sz="2000" dirty="0">
              <a:latin typeface="Calibri"/>
              <a:ea typeface="Calibri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5244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76400" y="513307"/>
            <a:ext cx="7058659" cy="4963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2865">
              <a:lnSpc>
                <a:spcPct val="100000"/>
              </a:lnSpc>
              <a:spcBef>
                <a:spcPts val="100"/>
              </a:spcBef>
              <a:tabLst>
                <a:tab pos="2778760" algn="l"/>
                <a:tab pos="3980815" algn="l"/>
              </a:tabLst>
            </a:pPr>
            <a:r>
              <a:rPr sz="3600" spc="-20" dirty="0">
                <a:latin typeface="Times New Roman"/>
                <a:cs typeface="Times New Roman"/>
              </a:rPr>
              <a:t>Используемая</a:t>
            </a:r>
            <a:r>
              <a:rPr sz="3600" spc="-10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в</a:t>
            </a:r>
            <a:r>
              <a:rPr sz="3600" spc="-105" dirty="0">
                <a:latin typeface="Times New Roman"/>
                <a:cs typeface="Times New Roman"/>
              </a:rPr>
              <a:t> </a:t>
            </a:r>
            <a:r>
              <a:rPr sz="3600" spc="-30" dirty="0">
                <a:latin typeface="Times New Roman"/>
                <a:cs typeface="Times New Roman"/>
              </a:rPr>
              <a:t>школе</a:t>
            </a:r>
            <a:r>
              <a:rPr sz="3600" spc="-105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система </a:t>
            </a:r>
            <a:r>
              <a:rPr sz="3600" dirty="0">
                <a:latin typeface="Times New Roman"/>
                <a:cs typeface="Times New Roman"/>
              </a:rPr>
              <a:t>оценки</a:t>
            </a:r>
            <a:r>
              <a:rPr sz="3600" spc="-10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должна</a:t>
            </a:r>
            <a:r>
              <a:rPr sz="3600" spc="-10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быть</a:t>
            </a:r>
            <a:r>
              <a:rPr sz="3600" spc="-10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ориентирована </a:t>
            </a:r>
            <a:r>
              <a:rPr sz="3600" dirty="0">
                <a:latin typeface="Times New Roman"/>
                <a:cs typeface="Times New Roman"/>
              </a:rPr>
              <a:t>на</a:t>
            </a:r>
            <a:r>
              <a:rPr sz="3600" spc="-5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стимулирование</a:t>
            </a:r>
            <a:r>
              <a:rPr sz="3600" dirty="0">
                <a:latin typeface="Times New Roman"/>
                <a:cs typeface="Times New Roman"/>
              </a:rPr>
              <a:t>	</a:t>
            </a:r>
            <a:r>
              <a:rPr sz="3600" spc="-10" dirty="0">
                <a:latin typeface="Times New Roman"/>
                <a:cs typeface="Times New Roman"/>
              </a:rPr>
              <a:t>обучающегося </a:t>
            </a:r>
            <a:r>
              <a:rPr sz="3600" dirty="0">
                <a:latin typeface="Times New Roman"/>
                <a:cs typeface="Times New Roman"/>
              </a:rPr>
              <a:t>стремиться</a:t>
            </a:r>
            <a:r>
              <a:rPr sz="3600" spc="-3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к</a:t>
            </a:r>
            <a:r>
              <a:rPr sz="3600" spc="-25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объективному контролю,</a:t>
            </a:r>
            <a:r>
              <a:rPr sz="3600" spc="-11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а</a:t>
            </a:r>
            <a:r>
              <a:rPr sz="3600" spc="-11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не</a:t>
            </a:r>
            <a:r>
              <a:rPr sz="3600" spc="-11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сокрытию</a:t>
            </a:r>
            <a:r>
              <a:rPr sz="3600" spc="-11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своего </a:t>
            </a:r>
            <a:r>
              <a:rPr sz="3600" dirty="0">
                <a:latin typeface="Times New Roman"/>
                <a:cs typeface="Times New Roman"/>
              </a:rPr>
              <a:t>незнания</a:t>
            </a:r>
            <a:r>
              <a:rPr sz="3600" spc="-7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и</a:t>
            </a:r>
            <a:r>
              <a:rPr sz="3600" spc="-7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неумения,</a:t>
            </a:r>
            <a:r>
              <a:rPr sz="3600" spc="-70" dirty="0">
                <a:latin typeface="Times New Roman"/>
                <a:cs typeface="Times New Roman"/>
              </a:rPr>
              <a:t> </a:t>
            </a:r>
            <a:r>
              <a:rPr sz="3600" spc="-25" dirty="0">
                <a:latin typeface="Times New Roman"/>
                <a:cs typeface="Times New Roman"/>
              </a:rPr>
              <a:t>на </a:t>
            </a:r>
            <a:r>
              <a:rPr sz="3600" spc="-10" dirty="0">
                <a:latin typeface="Times New Roman"/>
                <a:cs typeface="Times New Roman"/>
              </a:rPr>
              <a:t>формирование</a:t>
            </a:r>
            <a:r>
              <a:rPr sz="3600" spc="-13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потребности</a:t>
            </a:r>
            <a:r>
              <a:rPr sz="3600" spc="-125" dirty="0">
                <a:latin typeface="Times New Roman"/>
                <a:cs typeface="Times New Roman"/>
              </a:rPr>
              <a:t> </a:t>
            </a:r>
            <a:r>
              <a:rPr sz="3600" spc="-50" dirty="0">
                <a:latin typeface="Times New Roman"/>
                <a:cs typeface="Times New Roman"/>
              </a:rPr>
              <a:t>в </a:t>
            </a:r>
            <a:r>
              <a:rPr sz="3600" spc="-10" dirty="0">
                <a:latin typeface="Times New Roman"/>
                <a:cs typeface="Times New Roman"/>
              </a:rPr>
              <a:t>адекватной</a:t>
            </a:r>
            <a:r>
              <a:rPr sz="3600" spc="-190" dirty="0">
                <a:latin typeface="Times New Roman"/>
                <a:cs typeface="Times New Roman"/>
              </a:rPr>
              <a:t> </a:t>
            </a:r>
            <a:r>
              <a:rPr sz="3600" spc="-50" dirty="0">
                <a:latin typeface="Times New Roman"/>
                <a:cs typeface="Times New Roman"/>
              </a:rPr>
              <a:t>и</a:t>
            </a:r>
            <a:r>
              <a:rPr sz="3600" dirty="0">
                <a:latin typeface="Times New Roman"/>
                <a:cs typeface="Times New Roman"/>
              </a:rPr>
              <a:t>	</a:t>
            </a:r>
            <a:r>
              <a:rPr sz="3600" spc="-10" dirty="0">
                <a:latin typeface="Times New Roman"/>
                <a:cs typeface="Times New Roman"/>
              </a:rPr>
              <a:t>конструктивной самооценке.</a:t>
            </a:r>
            <a:endParaRPr sz="3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а всем спасибо за внимание - 37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38200"/>
            <a:ext cx="7121161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793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76400" y="357855"/>
            <a:ext cx="783209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10360" marR="5080" indent="-1598295">
              <a:lnSpc>
                <a:spcPct val="100000"/>
              </a:lnSpc>
              <a:spcBef>
                <a:spcPts val="100"/>
              </a:spcBef>
            </a:pPr>
            <a:r>
              <a:rPr sz="3200" b="1" i="1" spc="-10" dirty="0">
                <a:solidFill>
                  <a:srgbClr val="000000"/>
                </a:solidFill>
                <a:latin typeface="Times New Roman"/>
                <a:cs typeface="Times New Roman"/>
              </a:rPr>
              <a:t>Особые</a:t>
            </a:r>
            <a:r>
              <a:rPr sz="3200" b="1" i="1" spc="-1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3200" b="1" i="1" spc="-10" dirty="0">
                <a:solidFill>
                  <a:srgbClr val="000000"/>
                </a:solidFill>
                <a:latin typeface="Times New Roman"/>
                <a:cs typeface="Times New Roman"/>
              </a:rPr>
              <a:t>требования</a:t>
            </a:r>
            <a:r>
              <a:rPr sz="3200" b="1" i="1" spc="-13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3200" b="1" i="1" dirty="0">
                <a:solidFill>
                  <a:srgbClr val="000000"/>
                </a:solidFill>
                <a:latin typeface="Times New Roman"/>
                <a:cs typeface="Times New Roman"/>
              </a:rPr>
              <a:t>на</a:t>
            </a:r>
            <a:r>
              <a:rPr sz="3200" b="1" i="1" spc="-1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3200" b="1" i="1" spc="-10" dirty="0">
                <a:solidFill>
                  <a:srgbClr val="000000"/>
                </a:solidFill>
                <a:latin typeface="Times New Roman"/>
                <a:cs typeface="Times New Roman"/>
              </a:rPr>
              <a:t>выстраивание системы</a:t>
            </a:r>
            <a:r>
              <a:rPr sz="3200" b="1" i="1" spc="-19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3200" b="1" i="1" spc="-10" dirty="0">
                <a:solidFill>
                  <a:srgbClr val="000000"/>
                </a:solidFill>
                <a:latin typeface="Times New Roman"/>
                <a:cs typeface="Times New Roman"/>
              </a:rPr>
              <a:t>оценивания: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19855" y="1363915"/>
            <a:ext cx="7180580" cy="52477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4640" marR="701040" indent="-281940">
              <a:lnSpc>
                <a:spcPct val="100000"/>
              </a:lnSpc>
              <a:spcBef>
                <a:spcPts val="100"/>
              </a:spcBef>
              <a:buChar char="•"/>
              <a:tabLst>
                <a:tab pos="294640" algn="l"/>
              </a:tabLst>
            </a:pPr>
            <a:r>
              <a:rPr sz="3200" spc="-10" dirty="0" err="1">
                <a:latin typeface="Times New Roman"/>
                <a:cs typeface="Times New Roman"/>
              </a:rPr>
              <a:t>включение</a:t>
            </a:r>
            <a:r>
              <a:rPr sz="3200" spc="-110" dirty="0">
                <a:latin typeface="Times New Roman"/>
                <a:cs typeface="Times New Roman"/>
              </a:rPr>
              <a:t> </a:t>
            </a:r>
            <a:r>
              <a:rPr lang="ru-RU" sz="3200" spc="-110" dirty="0" smtClean="0">
                <a:latin typeface="Times New Roman"/>
                <a:cs typeface="Times New Roman"/>
              </a:rPr>
              <a:t>об</a:t>
            </a:r>
            <a:r>
              <a:rPr sz="3200" spc="-10" dirty="0" err="1" smtClean="0">
                <a:latin typeface="Times New Roman"/>
                <a:cs typeface="Times New Roman"/>
              </a:rPr>
              <a:t>уча</a:t>
            </a:r>
            <a:r>
              <a:rPr lang="ru-RU" sz="3200" spc="-10" dirty="0" smtClean="0">
                <a:latin typeface="Times New Roman"/>
                <a:cs typeface="Times New Roman"/>
              </a:rPr>
              <a:t>ю</a:t>
            </a:r>
            <a:r>
              <a:rPr sz="3200" spc="-10" dirty="0" err="1" smtClean="0">
                <a:latin typeface="Times New Roman"/>
                <a:cs typeface="Times New Roman"/>
              </a:rPr>
              <a:t>щихся</a:t>
            </a:r>
            <a:r>
              <a:rPr sz="3200" spc="-110" dirty="0" smtClean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в</a:t>
            </a:r>
            <a:r>
              <a:rPr sz="3200" spc="-11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контрольно- </a:t>
            </a:r>
            <a:r>
              <a:rPr sz="3200" dirty="0">
                <a:latin typeface="Times New Roman"/>
                <a:cs typeface="Times New Roman"/>
              </a:rPr>
              <a:t>оценочную</a:t>
            </a:r>
            <a:r>
              <a:rPr sz="3200" spc="-1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деятельность</a:t>
            </a:r>
            <a:r>
              <a:rPr sz="3200" spc="-10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</a:t>
            </a:r>
            <a:r>
              <a:rPr sz="3200" spc="-105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тем,</a:t>
            </a:r>
            <a:endParaRPr sz="3200" dirty="0">
              <a:latin typeface="Times New Roman"/>
              <a:cs typeface="Times New Roman"/>
            </a:endParaRPr>
          </a:p>
          <a:p>
            <a:pPr marL="294640" marR="215900" indent="63500">
              <a:lnSpc>
                <a:spcPct val="108300"/>
              </a:lnSpc>
              <a:spcBef>
                <a:spcPts val="320"/>
              </a:spcBef>
            </a:pPr>
            <a:r>
              <a:rPr sz="3200" dirty="0">
                <a:latin typeface="Times New Roman"/>
                <a:cs typeface="Times New Roman"/>
              </a:rPr>
              <a:t>чтобы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они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приобретали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навыки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50" dirty="0">
                <a:latin typeface="Times New Roman"/>
                <a:cs typeface="Times New Roman"/>
              </a:rPr>
              <a:t>и </a:t>
            </a:r>
            <a:r>
              <a:rPr sz="3200" dirty="0">
                <a:latin typeface="Times New Roman"/>
                <a:cs typeface="Times New Roman"/>
              </a:rPr>
              <a:t>привычку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к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i="1" dirty="0">
                <a:latin typeface="Times New Roman"/>
                <a:cs typeface="Times New Roman"/>
              </a:rPr>
              <a:t>самооценке</a:t>
            </a:r>
            <a:r>
              <a:rPr sz="3200" i="1" spc="-70" dirty="0">
                <a:latin typeface="Times New Roman"/>
                <a:cs typeface="Times New Roman"/>
              </a:rPr>
              <a:t> </a:t>
            </a:r>
            <a:r>
              <a:rPr sz="3200" i="1" dirty="0">
                <a:latin typeface="Times New Roman"/>
                <a:cs typeface="Times New Roman"/>
              </a:rPr>
              <a:t>и</a:t>
            </a:r>
            <a:r>
              <a:rPr sz="3200" i="1" spc="-60" dirty="0">
                <a:latin typeface="Times New Roman"/>
                <a:cs typeface="Times New Roman"/>
              </a:rPr>
              <a:t> </a:t>
            </a:r>
            <a:r>
              <a:rPr sz="3200" i="1" spc="-10" dirty="0">
                <a:latin typeface="Times New Roman"/>
                <a:cs typeface="Times New Roman"/>
              </a:rPr>
              <a:t>самоанализу (рефлексии);</a:t>
            </a:r>
            <a:endParaRPr sz="3200" dirty="0">
              <a:latin typeface="Times New Roman"/>
              <a:cs typeface="Times New Roman"/>
            </a:endParaRPr>
          </a:p>
          <a:p>
            <a:pPr marL="294640" marR="5080" indent="-281940">
              <a:lnSpc>
                <a:spcPct val="100000"/>
              </a:lnSpc>
              <a:spcBef>
                <a:spcPts val="640"/>
              </a:spcBef>
              <a:buChar char="•"/>
              <a:tabLst>
                <a:tab pos="294640" algn="l"/>
              </a:tabLst>
            </a:pPr>
            <a:r>
              <a:rPr sz="3200" i="1" spc="-20" dirty="0">
                <a:latin typeface="Times New Roman"/>
                <a:cs typeface="Times New Roman"/>
              </a:rPr>
              <a:t>использование</a:t>
            </a:r>
            <a:r>
              <a:rPr sz="3200" i="1" spc="-85" dirty="0">
                <a:latin typeface="Times New Roman"/>
                <a:cs typeface="Times New Roman"/>
              </a:rPr>
              <a:t> </a:t>
            </a:r>
            <a:r>
              <a:rPr sz="3200" i="1" spc="-10" dirty="0">
                <a:latin typeface="Times New Roman"/>
                <a:cs typeface="Times New Roman"/>
              </a:rPr>
              <a:t>критериальной</a:t>
            </a:r>
            <a:r>
              <a:rPr sz="3200" i="1" spc="-85" dirty="0">
                <a:latin typeface="Times New Roman"/>
                <a:cs typeface="Times New Roman"/>
              </a:rPr>
              <a:t> </a:t>
            </a:r>
            <a:r>
              <a:rPr sz="3200" i="1" spc="-10" dirty="0">
                <a:latin typeface="Times New Roman"/>
                <a:cs typeface="Times New Roman"/>
              </a:rPr>
              <a:t>системы оценивания;</a:t>
            </a:r>
            <a:endParaRPr sz="3200" dirty="0">
              <a:latin typeface="Times New Roman"/>
              <a:cs typeface="Times New Roman"/>
            </a:endParaRPr>
          </a:p>
          <a:p>
            <a:pPr marL="294640" marR="153670" indent="-281940">
              <a:lnSpc>
                <a:spcPct val="100000"/>
              </a:lnSpc>
              <a:spcBef>
                <a:spcPts val="640"/>
              </a:spcBef>
              <a:buChar char="•"/>
              <a:tabLst>
                <a:tab pos="294640" algn="l"/>
              </a:tabLst>
            </a:pPr>
            <a:r>
              <a:rPr sz="3200" i="1" spc="-20" dirty="0">
                <a:latin typeface="Times New Roman"/>
                <a:cs typeface="Times New Roman"/>
              </a:rPr>
              <a:t>использование</a:t>
            </a:r>
            <a:r>
              <a:rPr sz="3200" i="1" spc="-8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разнообразных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видов, </a:t>
            </a:r>
            <a:r>
              <a:rPr sz="3200" dirty="0">
                <a:latin typeface="Times New Roman"/>
                <a:cs typeface="Times New Roman"/>
              </a:rPr>
              <a:t>методов,</a:t>
            </a:r>
            <a:r>
              <a:rPr sz="3200" spc="-114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форм</a:t>
            </a:r>
            <a:r>
              <a:rPr sz="3200" spc="-114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</a:t>
            </a:r>
            <a:r>
              <a:rPr sz="3200" spc="-114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объектов</a:t>
            </a:r>
            <a:r>
              <a:rPr sz="3200" spc="-114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оценивания.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52019" y="181800"/>
            <a:ext cx="5737225" cy="1366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98345" marR="5080" indent="-1986280">
              <a:lnSpc>
                <a:spcPct val="100000"/>
              </a:lnSpc>
              <a:spcBef>
                <a:spcPts val="100"/>
              </a:spcBef>
            </a:pPr>
            <a:r>
              <a:rPr sz="4400" b="1" i="1" dirty="0">
                <a:solidFill>
                  <a:srgbClr val="000000"/>
                </a:solidFill>
                <a:latin typeface="Times New Roman"/>
                <a:cs typeface="Times New Roman"/>
              </a:rPr>
              <a:t>Особенности</a:t>
            </a:r>
            <a:r>
              <a:rPr sz="4400" b="1" i="1" spc="-1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4400" b="1" i="1" spc="-30" dirty="0">
                <a:solidFill>
                  <a:srgbClr val="000000"/>
                </a:solidFill>
                <a:latin typeface="Times New Roman"/>
                <a:cs typeface="Times New Roman"/>
              </a:rPr>
              <a:t>системы </a:t>
            </a:r>
            <a:r>
              <a:rPr sz="4400" b="1" i="1" spc="-10" dirty="0">
                <a:solidFill>
                  <a:srgbClr val="000000"/>
                </a:solidFill>
                <a:latin typeface="Times New Roman"/>
                <a:cs typeface="Times New Roman"/>
              </a:rPr>
              <a:t>оценки</a:t>
            </a:r>
            <a:endParaRPr sz="4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91292" y="1580769"/>
            <a:ext cx="7048500" cy="4983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4640" marR="1058545" indent="-281940">
              <a:lnSpc>
                <a:spcPct val="100000"/>
              </a:lnSpc>
              <a:spcBef>
                <a:spcPts val="100"/>
              </a:spcBef>
              <a:buChar char="•"/>
              <a:tabLst>
                <a:tab pos="294640" algn="l"/>
              </a:tabLst>
            </a:pPr>
            <a:r>
              <a:rPr sz="3200" spc="-35" dirty="0">
                <a:latin typeface="Times New Roman"/>
                <a:cs typeface="Times New Roman"/>
              </a:rPr>
              <a:t>комплексный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Times New Roman"/>
                <a:cs typeface="Times New Roman"/>
              </a:rPr>
              <a:t>подход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к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оценке </a:t>
            </a:r>
            <a:r>
              <a:rPr sz="3200" spc="-40" dirty="0">
                <a:latin typeface="Times New Roman"/>
                <a:cs typeface="Times New Roman"/>
              </a:rPr>
              <a:t>результатов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образования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(оценка предметных,</a:t>
            </a:r>
            <a:r>
              <a:rPr sz="3200" spc="-14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метапредметных</a:t>
            </a:r>
            <a:r>
              <a:rPr sz="3200" spc="-135" dirty="0">
                <a:latin typeface="Times New Roman"/>
                <a:cs typeface="Times New Roman"/>
              </a:rPr>
              <a:t> </a:t>
            </a:r>
            <a:r>
              <a:rPr sz="3200" spc="-50" dirty="0">
                <a:latin typeface="Times New Roman"/>
                <a:cs typeface="Times New Roman"/>
              </a:rPr>
              <a:t>и </a:t>
            </a:r>
            <a:r>
              <a:rPr sz="3200" dirty="0">
                <a:latin typeface="Times New Roman"/>
                <a:cs typeface="Times New Roman"/>
              </a:rPr>
              <a:t>личностных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spc="-40" dirty="0">
                <a:latin typeface="Times New Roman"/>
                <a:cs typeface="Times New Roman"/>
              </a:rPr>
              <a:t>результатов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общего образования);</a:t>
            </a:r>
            <a:endParaRPr sz="3200" dirty="0">
              <a:latin typeface="Times New Roman"/>
              <a:cs typeface="Times New Roman"/>
            </a:endParaRPr>
          </a:p>
          <a:p>
            <a:pPr marL="294640" marR="5080" indent="-281940">
              <a:lnSpc>
                <a:spcPct val="100000"/>
              </a:lnSpc>
              <a:spcBef>
                <a:spcPts val="640"/>
              </a:spcBef>
              <a:buChar char="•"/>
              <a:tabLst>
                <a:tab pos="294640" algn="l"/>
              </a:tabLst>
            </a:pPr>
            <a:r>
              <a:rPr sz="3200" spc="-20" dirty="0">
                <a:latin typeface="Times New Roman"/>
                <a:cs typeface="Times New Roman"/>
              </a:rPr>
              <a:t>использование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планируемых </a:t>
            </a:r>
            <a:r>
              <a:rPr sz="3200" spc="-40" dirty="0">
                <a:latin typeface="Times New Roman"/>
                <a:cs typeface="Times New Roman"/>
              </a:rPr>
              <a:t>результатов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освоения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основных образовательных</a:t>
            </a:r>
            <a:r>
              <a:rPr sz="3200" spc="-1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программ</a:t>
            </a:r>
            <a:r>
              <a:rPr sz="3200" spc="-1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в</a:t>
            </a:r>
            <a:r>
              <a:rPr sz="3200" spc="-13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качестве </a:t>
            </a:r>
            <a:r>
              <a:rPr sz="3200" spc="-25" dirty="0">
                <a:latin typeface="Times New Roman"/>
                <a:cs typeface="Times New Roman"/>
              </a:rPr>
              <a:t>содержательной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критериальной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базы </a:t>
            </a:r>
            <a:r>
              <a:rPr sz="3200" spc="-10" dirty="0">
                <a:latin typeface="Times New Roman"/>
                <a:cs typeface="Times New Roman"/>
              </a:rPr>
              <a:t>оценки;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00200" y="366331"/>
            <a:ext cx="6737984" cy="6121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4640" marR="622300" indent="-281940">
              <a:lnSpc>
                <a:spcPct val="100000"/>
              </a:lnSpc>
              <a:spcBef>
                <a:spcPts val="100"/>
              </a:spcBef>
              <a:buChar char="•"/>
              <a:tabLst>
                <a:tab pos="294640" algn="l"/>
                <a:tab pos="2303780" algn="l"/>
              </a:tabLst>
            </a:pPr>
            <a:r>
              <a:rPr sz="3200" dirty="0">
                <a:latin typeface="Times New Roman"/>
                <a:cs typeface="Times New Roman"/>
              </a:rPr>
              <a:t>оценка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успешности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освоения </a:t>
            </a:r>
            <a:r>
              <a:rPr sz="3200" spc="-20" dirty="0">
                <a:latin typeface="Times New Roman"/>
                <a:cs typeface="Times New Roman"/>
              </a:rPr>
              <a:t>содержания</a:t>
            </a:r>
            <a:r>
              <a:rPr sz="3200" spc="-114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отдельных</a:t>
            </a:r>
            <a:r>
              <a:rPr sz="3200" spc="-11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учебных предметов</a:t>
            </a:r>
            <a:r>
              <a:rPr sz="3200" dirty="0">
                <a:latin typeface="Times New Roman"/>
                <a:cs typeface="Times New Roman"/>
              </a:rPr>
              <a:t>	на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основе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системно- деятельностного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подхода, проявляющегося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в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способности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50" dirty="0">
                <a:latin typeface="Times New Roman"/>
                <a:cs typeface="Times New Roman"/>
              </a:rPr>
              <a:t>к</a:t>
            </a:r>
            <a:endParaRPr sz="3200" dirty="0">
              <a:latin typeface="Times New Roman"/>
              <a:cs typeface="Times New Roman"/>
            </a:endParaRPr>
          </a:p>
          <a:p>
            <a:pPr marL="294640" marR="5080" indent="63500">
              <a:lnSpc>
                <a:spcPct val="100000"/>
              </a:lnSpc>
              <a:spcBef>
                <a:spcPts val="640"/>
              </a:spcBef>
            </a:pPr>
            <a:r>
              <a:rPr sz="3200" spc="-10" dirty="0">
                <a:latin typeface="Times New Roman"/>
                <a:cs typeface="Times New Roman"/>
              </a:rPr>
              <a:t>выполнению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учебно-</a:t>
            </a:r>
            <a:r>
              <a:rPr sz="3200" dirty="0">
                <a:latin typeface="Times New Roman"/>
                <a:cs typeface="Times New Roman"/>
              </a:rPr>
              <a:t>практических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50" dirty="0">
                <a:latin typeface="Times New Roman"/>
                <a:cs typeface="Times New Roman"/>
              </a:rPr>
              <a:t>и </a:t>
            </a:r>
            <a:r>
              <a:rPr sz="3200" spc="-30" dirty="0">
                <a:latin typeface="Times New Roman"/>
                <a:cs typeface="Times New Roman"/>
              </a:rPr>
              <a:t>учебно-</a:t>
            </a:r>
            <a:r>
              <a:rPr sz="3200" spc="-20" dirty="0">
                <a:latin typeface="Times New Roman"/>
                <a:cs typeface="Times New Roman"/>
              </a:rPr>
              <a:t>познавательных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задач;</a:t>
            </a:r>
            <a:endParaRPr sz="3200" dirty="0">
              <a:latin typeface="Times New Roman"/>
              <a:cs typeface="Times New Roman"/>
            </a:endParaRPr>
          </a:p>
          <a:p>
            <a:pPr marL="294640" marR="328930" indent="-281940">
              <a:lnSpc>
                <a:spcPct val="100000"/>
              </a:lnSpc>
              <a:spcBef>
                <a:spcPts val="640"/>
              </a:spcBef>
              <a:buChar char="•"/>
              <a:tabLst>
                <a:tab pos="294640" algn="l"/>
              </a:tabLst>
            </a:pPr>
            <a:r>
              <a:rPr sz="3200" spc="-10" dirty="0">
                <a:latin typeface="Times New Roman"/>
                <a:cs typeface="Times New Roman"/>
              </a:rPr>
              <a:t>сочетание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внешней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внутренней </a:t>
            </a:r>
            <a:r>
              <a:rPr sz="3200" dirty="0">
                <a:latin typeface="Times New Roman"/>
                <a:cs typeface="Times New Roman"/>
              </a:rPr>
              <a:t>оценки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как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механизма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обеспечения </a:t>
            </a:r>
            <a:r>
              <a:rPr sz="3200" spc="-20" dirty="0">
                <a:latin typeface="Times New Roman"/>
                <a:cs typeface="Times New Roman"/>
              </a:rPr>
              <a:t>качества</a:t>
            </a:r>
            <a:r>
              <a:rPr sz="3200" spc="-13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образования;</a:t>
            </a:r>
            <a:endParaRPr sz="3200" dirty="0">
              <a:latin typeface="Times New Roman"/>
              <a:cs typeface="Times New Roman"/>
            </a:endParaRPr>
          </a:p>
          <a:p>
            <a:pPr marL="294640" marR="381000" indent="-281940">
              <a:lnSpc>
                <a:spcPct val="100000"/>
              </a:lnSpc>
              <a:spcBef>
                <a:spcPts val="640"/>
              </a:spcBef>
              <a:buChar char="•"/>
              <a:tabLst>
                <a:tab pos="294640" algn="l"/>
              </a:tabLst>
            </a:pPr>
            <a:r>
              <a:rPr sz="3200" dirty="0">
                <a:latin typeface="Times New Roman"/>
                <a:cs typeface="Times New Roman"/>
              </a:rPr>
              <a:t>оценка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динамики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образовательных </a:t>
            </a:r>
            <a:r>
              <a:rPr sz="3200" dirty="0">
                <a:latin typeface="Times New Roman"/>
                <a:cs typeface="Times New Roman"/>
              </a:rPr>
              <a:t>достижений</a:t>
            </a:r>
            <a:r>
              <a:rPr sz="3200" spc="-14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обучающихся;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24000" y="371437"/>
            <a:ext cx="7418070" cy="47833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marR="1990089" indent="-286385">
              <a:lnSpc>
                <a:spcPct val="100000"/>
              </a:lnSpc>
              <a:spcBef>
                <a:spcPts val="100"/>
              </a:spcBef>
              <a:buChar char="•"/>
              <a:tabLst>
                <a:tab pos="298450" algn="l"/>
              </a:tabLst>
            </a:pPr>
            <a:r>
              <a:rPr sz="3000" dirty="0">
                <a:latin typeface="Times New Roman"/>
                <a:cs typeface="Times New Roman"/>
              </a:rPr>
              <a:t>уровневый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spc="-25" dirty="0">
                <a:latin typeface="Times New Roman"/>
                <a:cs typeface="Times New Roman"/>
              </a:rPr>
              <a:t>подход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к</a:t>
            </a:r>
            <a:r>
              <a:rPr sz="3000" spc="-65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разработке </a:t>
            </a:r>
            <a:r>
              <a:rPr sz="3000" dirty="0">
                <a:latin typeface="Times New Roman"/>
                <a:cs typeface="Times New Roman"/>
              </a:rPr>
              <a:t>планируемых</a:t>
            </a:r>
            <a:r>
              <a:rPr sz="3000" spc="-150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результатов,</a:t>
            </a:r>
            <a:endParaRPr sz="3000" dirty="0">
              <a:latin typeface="Times New Roman"/>
              <a:cs typeface="Times New Roman"/>
            </a:endParaRPr>
          </a:p>
          <a:p>
            <a:pPr marL="298450" marR="5080" indent="-286385">
              <a:lnSpc>
                <a:spcPct val="100000"/>
              </a:lnSpc>
              <a:spcBef>
                <a:spcPts val="600"/>
              </a:spcBef>
              <a:buChar char="•"/>
              <a:tabLst>
                <a:tab pos="298450" algn="l"/>
              </a:tabLst>
            </a:pPr>
            <a:r>
              <a:rPr sz="3000" spc="-10" dirty="0">
                <a:latin typeface="Times New Roman"/>
                <a:cs typeface="Times New Roman"/>
              </a:rPr>
              <a:t>использование</a:t>
            </a:r>
            <a:r>
              <a:rPr sz="3000" spc="-100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накопительной</a:t>
            </a:r>
            <a:r>
              <a:rPr sz="3000" spc="-95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системы </a:t>
            </a:r>
            <a:r>
              <a:rPr sz="3000" dirty="0">
                <a:latin typeface="Times New Roman"/>
                <a:cs typeface="Times New Roman"/>
              </a:rPr>
              <a:t>оценивания</a:t>
            </a:r>
            <a:r>
              <a:rPr sz="3000" spc="-11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(портфолио),</a:t>
            </a:r>
            <a:r>
              <a:rPr sz="3000" spc="-105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характеризующей </a:t>
            </a:r>
            <a:r>
              <a:rPr sz="3000" dirty="0">
                <a:latin typeface="Times New Roman"/>
                <a:cs typeface="Times New Roman"/>
              </a:rPr>
              <a:t>динамику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индивидуальных образовательных</a:t>
            </a:r>
            <a:r>
              <a:rPr sz="3000" spc="-100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достижений;</a:t>
            </a:r>
            <a:endParaRPr sz="3000" dirty="0">
              <a:latin typeface="Times New Roman"/>
              <a:cs typeface="Times New Roman"/>
            </a:endParaRPr>
          </a:p>
          <a:p>
            <a:pPr marL="298450" marR="26034" indent="-286385">
              <a:lnSpc>
                <a:spcPct val="100000"/>
              </a:lnSpc>
              <a:spcBef>
                <a:spcPts val="600"/>
              </a:spcBef>
              <a:buChar char="•"/>
              <a:tabLst>
                <a:tab pos="298450" algn="l"/>
                <a:tab pos="393065" algn="l"/>
              </a:tabLst>
            </a:pPr>
            <a:r>
              <a:rPr sz="3000" dirty="0">
                <a:latin typeface="Times New Roman"/>
                <a:cs typeface="Times New Roman"/>
              </a:rPr>
              <a:t>	</a:t>
            </a:r>
            <a:r>
              <a:rPr sz="3000" spc="-10" dirty="0" err="1">
                <a:latin typeface="Times New Roman"/>
                <a:cs typeface="Times New Roman"/>
              </a:rPr>
              <a:t>использование</a:t>
            </a:r>
            <a:r>
              <a:rPr sz="3000" spc="-35" dirty="0">
                <a:latin typeface="Times New Roman"/>
                <a:cs typeface="Times New Roman"/>
              </a:rPr>
              <a:t> </a:t>
            </a:r>
            <a:r>
              <a:rPr sz="3000" dirty="0" err="1" smtClean="0">
                <a:latin typeface="Times New Roman"/>
                <a:cs typeface="Times New Roman"/>
              </a:rPr>
              <a:t>таких</a:t>
            </a:r>
            <a:r>
              <a:rPr sz="3000" spc="-60" dirty="0" smtClean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форм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и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методов </a:t>
            </a:r>
            <a:r>
              <a:rPr sz="3000" dirty="0">
                <a:latin typeface="Times New Roman"/>
                <a:cs typeface="Times New Roman"/>
              </a:rPr>
              <a:t>оценки,</a:t>
            </a:r>
            <a:r>
              <a:rPr sz="3000" spc="-6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как</a:t>
            </a:r>
            <a:r>
              <a:rPr sz="3000" spc="-5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проекты,</a:t>
            </a:r>
            <a:r>
              <a:rPr sz="3000" spc="-55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практические</a:t>
            </a:r>
            <a:r>
              <a:rPr sz="3000" spc="-60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работы, </a:t>
            </a:r>
            <a:r>
              <a:rPr sz="3000" dirty="0">
                <a:latin typeface="Times New Roman"/>
                <a:cs typeface="Times New Roman"/>
              </a:rPr>
              <a:t>творческие</a:t>
            </a:r>
            <a:r>
              <a:rPr sz="3000" spc="-12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работы,</a:t>
            </a:r>
            <a:r>
              <a:rPr sz="3000" spc="-120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самоанализ, самооценка,</a:t>
            </a:r>
            <a:r>
              <a:rPr sz="3000" spc="-65" dirty="0">
                <a:latin typeface="Times New Roman"/>
                <a:cs typeface="Times New Roman"/>
              </a:rPr>
              <a:t> </a:t>
            </a:r>
            <a:r>
              <a:rPr sz="3000" spc="-20" dirty="0">
                <a:latin typeface="Times New Roman"/>
                <a:cs typeface="Times New Roman"/>
              </a:rPr>
              <a:t>наблюдения</a:t>
            </a:r>
            <a:r>
              <a:rPr sz="3000" spc="-6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и</a:t>
            </a:r>
            <a:r>
              <a:rPr sz="3000" spc="-65" dirty="0">
                <a:latin typeface="Times New Roman"/>
                <a:cs typeface="Times New Roman"/>
              </a:rPr>
              <a:t> </a:t>
            </a:r>
            <a:r>
              <a:rPr sz="3000" spc="-20" dirty="0">
                <a:latin typeface="Times New Roman"/>
                <a:cs typeface="Times New Roman"/>
              </a:rPr>
              <a:t>др.;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54680" y="173037"/>
            <a:ext cx="6534150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51989" marR="5080" indent="-1939925">
              <a:lnSpc>
                <a:spcPct val="100000"/>
              </a:lnSpc>
              <a:spcBef>
                <a:spcPts val="100"/>
              </a:spcBef>
            </a:pPr>
            <a:r>
              <a:rPr sz="4000" b="1" i="1" spc="-20" dirty="0">
                <a:solidFill>
                  <a:srgbClr val="000000"/>
                </a:solidFill>
                <a:latin typeface="Times New Roman"/>
                <a:cs typeface="Times New Roman"/>
              </a:rPr>
              <a:t>Источники</a:t>
            </a:r>
            <a:r>
              <a:rPr sz="4000" b="1" i="1" spc="-18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4000" b="1" i="1" spc="-25" dirty="0">
                <a:solidFill>
                  <a:srgbClr val="000000"/>
                </a:solidFill>
                <a:latin typeface="Times New Roman"/>
                <a:cs typeface="Times New Roman"/>
              </a:rPr>
              <a:t>информации</a:t>
            </a:r>
            <a:r>
              <a:rPr sz="4000" b="1" i="1" spc="-18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4000" b="1" i="1" spc="-25" dirty="0">
                <a:solidFill>
                  <a:srgbClr val="000000"/>
                </a:solidFill>
                <a:latin typeface="Times New Roman"/>
                <a:cs typeface="Times New Roman"/>
              </a:rPr>
              <a:t>для </a:t>
            </a:r>
            <a:r>
              <a:rPr sz="4000" b="1" i="1" spc="-10" dirty="0">
                <a:solidFill>
                  <a:srgbClr val="000000"/>
                </a:solidFill>
                <a:latin typeface="Times New Roman"/>
                <a:cs typeface="Times New Roman"/>
              </a:rPr>
              <a:t>оценивания</a:t>
            </a:r>
            <a:endParaRPr sz="4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83659" y="1368488"/>
            <a:ext cx="7098665" cy="5146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2260" marR="5080" indent="-290195">
              <a:lnSpc>
                <a:spcPct val="100000"/>
              </a:lnSpc>
              <a:spcBef>
                <a:spcPts val="100"/>
              </a:spcBef>
              <a:buChar char="•"/>
              <a:tabLst>
                <a:tab pos="302260" algn="l"/>
                <a:tab pos="2741930" algn="l"/>
                <a:tab pos="4523105" algn="l"/>
                <a:tab pos="4704080" algn="l"/>
              </a:tabLst>
            </a:pPr>
            <a:r>
              <a:rPr sz="2800" b="1" i="1" dirty="0" err="1">
                <a:solidFill>
                  <a:schemeClr val="tx1"/>
                </a:solidFill>
                <a:latin typeface="Times New Roman"/>
                <a:cs typeface="Times New Roman"/>
              </a:rPr>
              <a:t>работы</a:t>
            </a:r>
            <a:r>
              <a:rPr sz="2800" b="1" i="1" spc="-7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ru-RU" sz="2800" b="1" i="1" spc="-70" dirty="0" smtClean="0">
                <a:solidFill>
                  <a:schemeClr val="tx1"/>
                </a:solidFill>
                <a:latin typeface="Times New Roman"/>
                <a:cs typeface="Times New Roman"/>
              </a:rPr>
              <a:t>об</a:t>
            </a:r>
            <a:r>
              <a:rPr sz="2800" b="1" i="1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уча</a:t>
            </a:r>
            <a:r>
              <a:rPr lang="ru-RU" sz="2800" b="1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ю</a:t>
            </a:r>
            <a:r>
              <a:rPr sz="2800" b="1" i="1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щихся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,</a:t>
            </a:r>
            <a:r>
              <a:rPr sz="2800" spc="-7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выполняющиеся</a:t>
            </a:r>
            <a:r>
              <a:rPr sz="2800" spc="-7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в</a:t>
            </a:r>
            <a:r>
              <a:rPr sz="2800" spc="-7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chemeClr val="tx1"/>
                </a:solidFill>
                <a:latin typeface="Times New Roman"/>
                <a:cs typeface="Times New Roman"/>
              </a:rPr>
              <a:t>ходе </a:t>
            </a:r>
            <a:r>
              <a:rPr sz="2800" spc="-10" dirty="0">
                <a:solidFill>
                  <a:schemeClr val="tx1"/>
                </a:solidFill>
                <a:latin typeface="Times New Roman"/>
                <a:cs typeface="Times New Roman"/>
              </a:rPr>
              <a:t>обучения</a:t>
            </a:r>
            <a:r>
              <a:rPr sz="2800" spc="-9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(домашние</a:t>
            </a:r>
            <a:r>
              <a:rPr sz="2800" spc="-9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задания,</a:t>
            </a:r>
            <a:r>
              <a:rPr sz="2800" spc="-9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chemeClr val="tx1"/>
                </a:solidFill>
                <a:latin typeface="Times New Roman"/>
                <a:cs typeface="Times New Roman"/>
              </a:rPr>
              <a:t>мини-</a:t>
            </a:r>
            <a:r>
              <a:rPr sz="2800" spc="-10" dirty="0">
                <a:solidFill>
                  <a:schemeClr val="tx1"/>
                </a:solidFill>
                <a:latin typeface="Times New Roman"/>
                <a:cs typeface="Times New Roman"/>
              </a:rPr>
              <a:t>проекты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и</a:t>
            </a:r>
            <a:r>
              <a:rPr sz="2800" spc="1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презентации,</a:t>
            </a:r>
            <a:r>
              <a:rPr sz="2800" spc="2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chemeClr val="tx1"/>
                </a:solidFill>
                <a:latin typeface="Times New Roman"/>
                <a:cs typeface="Times New Roman"/>
              </a:rPr>
              <a:t>формализованные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письменные</a:t>
            </a:r>
            <a:r>
              <a:rPr sz="2800" spc="-5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задания</a:t>
            </a:r>
            <a:r>
              <a:rPr sz="2800" spc="-4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chemeClr val="tx1"/>
                </a:solidFill>
                <a:latin typeface="Times New Roman"/>
                <a:cs typeface="Times New Roman"/>
              </a:rPr>
              <a:t>–разнообразные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тексты,</a:t>
            </a:r>
            <a:r>
              <a:rPr sz="2800" spc="-10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отчеты</a:t>
            </a:r>
            <a:r>
              <a:rPr sz="2800" spc="-10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о</a:t>
            </a:r>
            <a:r>
              <a:rPr sz="2800" spc="-10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chemeClr val="tx1"/>
                </a:solidFill>
                <a:latin typeface="Times New Roman"/>
                <a:cs typeface="Times New Roman"/>
              </a:rPr>
              <a:t>наблюдениях</a:t>
            </a:r>
            <a:r>
              <a:rPr sz="2800" spc="-10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spc="-50" dirty="0">
                <a:solidFill>
                  <a:schemeClr val="tx1"/>
                </a:solidFill>
                <a:latin typeface="Times New Roman"/>
                <a:cs typeface="Times New Roman"/>
              </a:rPr>
              <a:t>и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экспериментах,</a:t>
            </a:r>
            <a:r>
              <a:rPr sz="2800" spc="-7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chemeClr val="tx1"/>
                </a:solidFill>
                <a:latin typeface="Times New Roman"/>
                <a:cs typeface="Times New Roman"/>
              </a:rPr>
              <a:t>различные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	</a:t>
            </a:r>
            <a:r>
              <a:rPr sz="2800" spc="-10" dirty="0">
                <a:solidFill>
                  <a:schemeClr val="tx1"/>
                </a:solidFill>
                <a:latin typeface="Times New Roman"/>
                <a:cs typeface="Times New Roman"/>
              </a:rPr>
              <a:t>памятки,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дневники,</a:t>
            </a:r>
            <a:r>
              <a:rPr sz="2800" spc="-7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собранные</a:t>
            </a:r>
            <a:r>
              <a:rPr sz="2800" spc="-8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массивы</a:t>
            </a:r>
            <a:r>
              <a:rPr sz="2800" spc="-8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chemeClr val="tx1"/>
                </a:solidFill>
                <a:latin typeface="Times New Roman"/>
                <a:cs typeface="Times New Roman"/>
              </a:rPr>
              <a:t>данных, подборки</a:t>
            </a:r>
            <a:r>
              <a:rPr sz="2800" spc="-14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chemeClr val="tx1"/>
                </a:solidFill>
                <a:latin typeface="Times New Roman"/>
                <a:cs typeface="Times New Roman"/>
              </a:rPr>
              <a:t>информационных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	</a:t>
            </a:r>
            <a:r>
              <a:rPr sz="2800" spc="-10" dirty="0">
                <a:solidFill>
                  <a:schemeClr val="tx1"/>
                </a:solidFill>
                <a:latin typeface="Times New Roman"/>
                <a:cs typeface="Times New Roman"/>
              </a:rPr>
              <a:t>материалов,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поздравительные</a:t>
            </a:r>
            <a:r>
              <a:rPr sz="2800" spc="-9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открытки</a:t>
            </a:r>
            <a:r>
              <a:rPr sz="2800" spc="-9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и</a:t>
            </a:r>
            <a:r>
              <a:rPr sz="2800" spc="-9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spc="-25" dirty="0">
                <a:solidFill>
                  <a:schemeClr val="tx1"/>
                </a:solidFill>
                <a:latin typeface="Times New Roman"/>
                <a:cs typeface="Times New Roman"/>
              </a:rPr>
              <a:t>т.п.,</a:t>
            </a:r>
            <a:r>
              <a:rPr sz="2800" spc="-8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а</a:t>
            </a:r>
            <a:r>
              <a:rPr sz="2800" spc="-9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chemeClr val="tx1"/>
                </a:solidFill>
                <a:latin typeface="Times New Roman"/>
                <a:cs typeface="Times New Roman"/>
              </a:rPr>
              <a:t>также разнообразные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	</a:t>
            </a:r>
            <a:r>
              <a:rPr sz="2800" spc="-20" dirty="0">
                <a:solidFill>
                  <a:schemeClr val="tx1"/>
                </a:solidFill>
                <a:latin typeface="Times New Roman"/>
                <a:cs typeface="Times New Roman"/>
              </a:rPr>
              <a:t>инициативные</a:t>
            </a:r>
            <a:r>
              <a:rPr sz="2800" spc="-6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chemeClr val="tx1"/>
                </a:solidFill>
                <a:latin typeface="Times New Roman"/>
                <a:cs typeface="Times New Roman"/>
              </a:rPr>
              <a:t>творческие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работы</a:t>
            </a:r>
            <a:r>
              <a:rPr sz="2800" spc="-7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–</a:t>
            </a:r>
            <a:r>
              <a:rPr sz="2800" spc="-6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иллюстрированные</a:t>
            </a:r>
            <a:r>
              <a:rPr sz="2800" spc="-7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chemeClr val="tx1"/>
                </a:solidFill>
                <a:latin typeface="Times New Roman"/>
                <a:cs typeface="Times New Roman"/>
              </a:rPr>
              <a:t>сочинения, плакаты,</a:t>
            </a:r>
            <a:r>
              <a:rPr sz="2800" spc="-5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постеры,</a:t>
            </a:r>
            <a:r>
              <a:rPr sz="2800" spc="-5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изделия</a:t>
            </a:r>
            <a:r>
              <a:rPr sz="2800" spc="-6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chemeClr val="tx1"/>
                </a:solidFill>
                <a:latin typeface="Times New Roman"/>
                <a:cs typeface="Times New Roman"/>
              </a:rPr>
              <a:t>и</a:t>
            </a:r>
            <a:r>
              <a:rPr sz="2800" spc="-5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chemeClr val="tx1"/>
                </a:solidFill>
                <a:latin typeface="Times New Roman"/>
                <a:cs typeface="Times New Roman"/>
              </a:rPr>
              <a:t>т.п.);</a:t>
            </a:r>
            <a:endParaRPr sz="28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00200" y="504845"/>
            <a:ext cx="7244080" cy="5064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4640" marR="1541145" indent="-281940">
              <a:lnSpc>
                <a:spcPct val="100000"/>
              </a:lnSpc>
              <a:spcBef>
                <a:spcPts val="100"/>
              </a:spcBef>
              <a:buChar char="•"/>
              <a:tabLst>
                <a:tab pos="294640" algn="l"/>
              </a:tabLst>
            </a:pPr>
            <a:r>
              <a:rPr sz="3200" dirty="0">
                <a:solidFill>
                  <a:schemeClr val="tx1"/>
                </a:solidFill>
                <a:latin typeface="Times New Roman"/>
                <a:cs typeface="Times New Roman"/>
              </a:rPr>
              <a:t>индивидуальная</a:t>
            </a:r>
            <a:r>
              <a:rPr sz="3200" spc="-7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chemeClr val="tx1"/>
                </a:solidFill>
                <a:latin typeface="Times New Roman"/>
                <a:cs typeface="Times New Roman"/>
              </a:rPr>
              <a:t>и</a:t>
            </a:r>
            <a:r>
              <a:rPr sz="3200" spc="-7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chemeClr val="tx1"/>
                </a:solidFill>
                <a:latin typeface="Times New Roman"/>
                <a:cs typeface="Times New Roman"/>
              </a:rPr>
              <a:t>совместная </a:t>
            </a:r>
            <a:r>
              <a:rPr sz="3200" b="1" spc="-10" dirty="0" err="1">
                <a:solidFill>
                  <a:schemeClr val="tx1"/>
                </a:solidFill>
                <a:latin typeface="Times New Roman"/>
                <a:cs typeface="Times New Roman"/>
              </a:rPr>
              <a:t>деятельность</a:t>
            </a:r>
            <a:r>
              <a:rPr sz="3200" b="1" spc="-8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ru-RU" sz="3200" spc="-80" dirty="0" smtClean="0">
                <a:solidFill>
                  <a:schemeClr val="tx1"/>
                </a:solidFill>
                <a:latin typeface="Times New Roman"/>
                <a:cs typeface="Times New Roman"/>
              </a:rPr>
              <a:t>об</a:t>
            </a:r>
            <a:r>
              <a:rPr sz="3200" spc="-1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уча</a:t>
            </a:r>
            <a:r>
              <a:rPr lang="ru-RU" sz="3200" spc="-10" dirty="0" smtClean="0">
                <a:solidFill>
                  <a:schemeClr val="tx1"/>
                </a:solidFill>
                <a:latin typeface="Times New Roman"/>
                <a:cs typeface="Times New Roman"/>
              </a:rPr>
              <a:t>ю</a:t>
            </a:r>
            <a:r>
              <a:rPr sz="3200" spc="-1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щихся</a:t>
            </a:r>
            <a:r>
              <a:rPr sz="3200" spc="-105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chemeClr val="tx1"/>
                </a:solidFill>
                <a:latin typeface="Times New Roman"/>
                <a:cs typeface="Times New Roman"/>
              </a:rPr>
              <a:t>в</a:t>
            </a:r>
            <a:r>
              <a:rPr sz="3200" spc="-10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chemeClr val="tx1"/>
                </a:solidFill>
                <a:latin typeface="Times New Roman"/>
                <a:cs typeface="Times New Roman"/>
              </a:rPr>
              <a:t>ходе </a:t>
            </a:r>
            <a:r>
              <a:rPr sz="3200" spc="-10" dirty="0">
                <a:solidFill>
                  <a:schemeClr val="tx1"/>
                </a:solidFill>
                <a:latin typeface="Times New Roman"/>
                <a:cs typeface="Times New Roman"/>
              </a:rPr>
              <a:t>выполнения</a:t>
            </a:r>
            <a:r>
              <a:rPr sz="3200" spc="-14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chemeClr val="tx1"/>
                </a:solidFill>
                <a:latin typeface="Times New Roman"/>
                <a:cs typeface="Times New Roman"/>
              </a:rPr>
              <a:t>работ;</a:t>
            </a:r>
            <a:endParaRPr sz="32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294640" marR="5080" indent="-281940">
              <a:lnSpc>
                <a:spcPct val="100000"/>
              </a:lnSpc>
              <a:spcBef>
                <a:spcPts val="640"/>
              </a:spcBef>
              <a:buChar char="•"/>
              <a:tabLst>
                <a:tab pos="294640" algn="l"/>
                <a:tab pos="395605" algn="l"/>
              </a:tabLst>
            </a:pPr>
            <a:r>
              <a:rPr sz="3200" dirty="0">
                <a:solidFill>
                  <a:schemeClr val="tx1"/>
                </a:solidFill>
                <a:latin typeface="Times New Roman"/>
                <a:cs typeface="Times New Roman"/>
              </a:rPr>
              <a:t>	</a:t>
            </a:r>
            <a:r>
              <a:rPr sz="3200" b="1" i="1" dirty="0">
                <a:solidFill>
                  <a:schemeClr val="tx1"/>
                </a:solidFill>
                <a:latin typeface="Times New Roman"/>
                <a:cs typeface="Times New Roman"/>
              </a:rPr>
              <a:t>статистические</a:t>
            </a:r>
            <a:r>
              <a:rPr sz="3200" b="1" i="1" spc="-14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b="1" i="1" dirty="0">
                <a:solidFill>
                  <a:schemeClr val="tx1"/>
                </a:solidFill>
                <a:latin typeface="Times New Roman"/>
                <a:cs typeface="Times New Roman"/>
              </a:rPr>
              <a:t>данные,</a:t>
            </a:r>
            <a:r>
              <a:rPr sz="3200" b="1" i="1" spc="-114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chemeClr val="tx1"/>
                </a:solidFill>
                <a:latin typeface="Times New Roman"/>
                <a:cs typeface="Times New Roman"/>
              </a:rPr>
              <a:t>основанные </a:t>
            </a:r>
            <a:r>
              <a:rPr sz="3200" dirty="0">
                <a:solidFill>
                  <a:schemeClr val="tx1"/>
                </a:solidFill>
                <a:latin typeface="Times New Roman"/>
                <a:cs typeface="Times New Roman"/>
              </a:rPr>
              <a:t>на</a:t>
            </a:r>
            <a:r>
              <a:rPr sz="3200" spc="-11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chemeClr val="tx1"/>
                </a:solidFill>
                <a:latin typeface="Times New Roman"/>
                <a:cs typeface="Times New Roman"/>
              </a:rPr>
              <a:t>ясно</a:t>
            </a:r>
            <a:r>
              <a:rPr sz="3200" spc="-10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chemeClr val="tx1"/>
                </a:solidFill>
                <a:latin typeface="Times New Roman"/>
                <a:cs typeface="Times New Roman"/>
              </a:rPr>
              <a:t>выраженных</a:t>
            </a:r>
            <a:r>
              <a:rPr sz="3200" spc="-10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chemeClr val="tx1"/>
                </a:solidFill>
                <a:latin typeface="Times New Roman"/>
                <a:cs typeface="Times New Roman"/>
              </a:rPr>
              <a:t>показателях</a:t>
            </a:r>
            <a:r>
              <a:rPr sz="3200" spc="-10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spc="-50" dirty="0">
                <a:solidFill>
                  <a:schemeClr val="tx1"/>
                </a:solidFill>
                <a:latin typeface="Times New Roman"/>
                <a:cs typeface="Times New Roman"/>
              </a:rPr>
              <a:t>и </a:t>
            </a:r>
            <a:r>
              <a:rPr sz="3200" spc="-10" dirty="0">
                <a:solidFill>
                  <a:schemeClr val="tx1"/>
                </a:solidFill>
                <a:latin typeface="Times New Roman"/>
                <a:cs typeface="Times New Roman"/>
              </a:rPr>
              <a:t>получаемые</a:t>
            </a:r>
            <a:r>
              <a:rPr sz="3200" spc="-10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chemeClr val="tx1"/>
                </a:solidFill>
                <a:latin typeface="Times New Roman"/>
                <a:cs typeface="Times New Roman"/>
              </a:rPr>
              <a:t>в</a:t>
            </a:r>
            <a:r>
              <a:rPr sz="3200" spc="-10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chemeClr val="tx1"/>
                </a:solidFill>
                <a:latin typeface="Times New Roman"/>
                <a:cs typeface="Times New Roman"/>
              </a:rPr>
              <a:t>ходе</a:t>
            </a:r>
            <a:r>
              <a:rPr sz="3200" spc="-10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chemeClr val="tx1"/>
                </a:solidFill>
                <a:latin typeface="Times New Roman"/>
                <a:cs typeface="Times New Roman"/>
              </a:rPr>
              <a:t>целенаправленных </a:t>
            </a:r>
            <a:r>
              <a:rPr sz="3200" spc="-30" dirty="0">
                <a:solidFill>
                  <a:schemeClr val="tx1"/>
                </a:solidFill>
                <a:latin typeface="Times New Roman"/>
                <a:cs typeface="Times New Roman"/>
              </a:rPr>
              <a:t>наблюдений</a:t>
            </a:r>
            <a:r>
              <a:rPr sz="3200" spc="-7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chemeClr val="tx1"/>
                </a:solidFill>
                <a:latin typeface="Times New Roman"/>
                <a:cs typeface="Times New Roman"/>
              </a:rPr>
              <a:t>или</a:t>
            </a:r>
            <a:r>
              <a:rPr sz="3200" spc="-7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spc="-30" dirty="0">
                <a:solidFill>
                  <a:schemeClr val="tx1"/>
                </a:solidFill>
                <a:latin typeface="Times New Roman"/>
                <a:cs typeface="Times New Roman"/>
              </a:rPr>
              <a:t>мини-</a:t>
            </a:r>
            <a:r>
              <a:rPr sz="3200" spc="-10" dirty="0">
                <a:solidFill>
                  <a:schemeClr val="tx1"/>
                </a:solidFill>
                <a:latin typeface="Times New Roman"/>
                <a:cs typeface="Times New Roman"/>
              </a:rPr>
              <a:t>исследований;</a:t>
            </a:r>
            <a:endParaRPr sz="32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294640" marR="978535" indent="-281940">
              <a:lnSpc>
                <a:spcPct val="100000"/>
              </a:lnSpc>
              <a:spcBef>
                <a:spcPts val="640"/>
              </a:spcBef>
              <a:buChar char="•"/>
              <a:tabLst>
                <a:tab pos="294640" algn="l"/>
                <a:tab pos="395605" algn="l"/>
                <a:tab pos="2785745" algn="l"/>
              </a:tabLst>
            </a:pPr>
            <a:r>
              <a:rPr sz="3200" dirty="0">
                <a:solidFill>
                  <a:schemeClr val="tx1"/>
                </a:solidFill>
                <a:latin typeface="Times New Roman"/>
                <a:cs typeface="Times New Roman"/>
              </a:rPr>
              <a:t>	</a:t>
            </a:r>
            <a:r>
              <a:rPr sz="3200" b="1" i="1" spc="-10" dirty="0">
                <a:solidFill>
                  <a:schemeClr val="tx1"/>
                </a:solidFill>
                <a:latin typeface="Times New Roman"/>
                <a:cs typeface="Times New Roman"/>
              </a:rPr>
              <a:t>результаты</a:t>
            </a:r>
            <a:r>
              <a:rPr sz="3200" b="1" i="1" spc="-15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b="1" i="1" spc="-10" dirty="0">
                <a:solidFill>
                  <a:schemeClr val="tx1"/>
                </a:solidFill>
                <a:latin typeface="Times New Roman"/>
                <a:cs typeface="Times New Roman"/>
              </a:rPr>
              <a:t>тестирования </a:t>
            </a:r>
            <a:r>
              <a:rPr sz="3200" spc="-35" dirty="0">
                <a:solidFill>
                  <a:schemeClr val="tx1"/>
                </a:solidFill>
                <a:latin typeface="Times New Roman"/>
                <a:cs typeface="Times New Roman"/>
              </a:rPr>
              <a:t>(результаты</a:t>
            </a:r>
            <a:r>
              <a:rPr sz="3200" spc="-8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chemeClr val="tx1"/>
                </a:solidFill>
                <a:latin typeface="Times New Roman"/>
                <a:cs typeface="Times New Roman"/>
              </a:rPr>
              <a:t>устных</a:t>
            </a:r>
            <a:r>
              <a:rPr sz="3200" spc="-7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chemeClr val="tx1"/>
                </a:solidFill>
                <a:latin typeface="Times New Roman"/>
                <a:cs typeface="Times New Roman"/>
              </a:rPr>
              <a:t>и</a:t>
            </a:r>
            <a:r>
              <a:rPr sz="3200" spc="-7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chemeClr val="tx1"/>
                </a:solidFill>
                <a:latin typeface="Times New Roman"/>
                <a:cs typeface="Times New Roman"/>
              </a:rPr>
              <a:t>письменных проверочных</a:t>
            </a:r>
            <a:r>
              <a:rPr sz="3200" dirty="0">
                <a:solidFill>
                  <a:schemeClr val="tx1"/>
                </a:solidFill>
                <a:latin typeface="Times New Roman"/>
                <a:cs typeface="Times New Roman"/>
              </a:rPr>
              <a:t>	</a:t>
            </a:r>
            <a:r>
              <a:rPr sz="3200" spc="-10" dirty="0">
                <a:solidFill>
                  <a:schemeClr val="tx1"/>
                </a:solidFill>
                <a:latin typeface="Times New Roman"/>
                <a:cs typeface="Times New Roman"/>
              </a:rPr>
              <a:t>работ).</a:t>
            </a:r>
            <a:endParaRPr sz="3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761</TotalTime>
  <Words>973</Words>
  <Application>Microsoft Office PowerPoint</Application>
  <PresentationFormat>Экран (4:3)</PresentationFormat>
  <Paragraphs>99</Paragraphs>
  <Slides>32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Office Theme</vt:lpstr>
      <vt:lpstr>Документ</vt:lpstr>
      <vt:lpstr>«Современные подходы к оценке учебных достижений обучающихся на начальном уровне обучения»</vt:lpstr>
      <vt:lpstr>Презентация PowerPoint</vt:lpstr>
      <vt:lpstr>Презентация PowerPoint</vt:lpstr>
      <vt:lpstr>Особые требования на выстраивание системы оценивания:</vt:lpstr>
      <vt:lpstr>Особенности системы оценки</vt:lpstr>
      <vt:lpstr>Презентация PowerPoint</vt:lpstr>
      <vt:lpstr>Презентация PowerPoint</vt:lpstr>
      <vt:lpstr>Источники информации для оценивания</vt:lpstr>
      <vt:lpstr>Презентация PowerPoint</vt:lpstr>
      <vt:lpstr>          Использование системы контроля и мониторинга платформы Учи.ру  Используется для отслеживания прогресса ученика учителями и родителями.  Преподаватели могут использовать платформу для назначения и контроля выполнения заданий, проведения олимпиад и отслеживания успеваемости по предметам, в то время как родители могут видеть успехи своего ребенка, помогая ему в обучении и участвуя в образовательном процессе</vt:lpstr>
      <vt:lpstr>Виды оценивания</vt:lpstr>
      <vt:lpstr>Методы оценивания</vt:lpstr>
      <vt:lpstr>Презентация PowerPoint</vt:lpstr>
      <vt:lpstr>Метод самоанализа</vt:lpstr>
      <vt:lpstr>Вопросы для самоанализа</vt:lpstr>
      <vt:lpstr>Оценка метапредметных результатов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Методы, используемые на уроке окружающего мира в 4 классе</vt:lpstr>
      <vt:lpstr>Презентация PowerPoint</vt:lpstr>
      <vt:lpstr>Методы, используемые на уроке русского языка в 3 классе </vt:lpstr>
      <vt:lpstr>«Таблица показателей правильного выполнения заданий» </vt:lpstr>
      <vt:lpstr>    Методы, используемые на уроке  математики в 1 классе </vt:lpstr>
      <vt:lpstr>    Использованные методы оценивания:</vt:lpstr>
      <vt:lpstr>Методы, используемые на уроке литературного чтения во 2 классе    Тема: «Сказка-выражение народной мудрости на примере сказки «Лиса и Тетерев 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Презентация к докладу Система оценки достижений учащихся начальной школы презентация к уроку</dc:title>
  <dc:creator>Школа ОС</dc:creator>
  <cp:lastModifiedBy>Директор</cp:lastModifiedBy>
  <cp:revision>30</cp:revision>
  <dcterms:created xsi:type="dcterms:W3CDTF">2025-10-30T06:41:42Z</dcterms:created>
  <dcterms:modified xsi:type="dcterms:W3CDTF">2025-11-20T15:31:50Z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2025-10-30T00:00:00Z</vt:filetime>
  </property>
  <property fmtid="{D5CDD505-2E9C-101B-9397-08002B2CF9AE}" pid="3" name="Producer">
    <vt:lpwstr>FPDF 1.81</vt:lpwstr>
  </property>
  <property fmtid="{D5CDD505-2E9C-101B-9397-08002B2CF9AE}" pid="4" name="LastSaved">
    <vt:filetime>2025-10-30T00:00:00Z</vt:filetime>
  </property>
</Properties>
</file>